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9" r:id="rId5"/>
    <p:sldId id="265" r:id="rId6"/>
    <p:sldId id="258" r:id="rId7"/>
    <p:sldId id="266" r:id="rId8"/>
    <p:sldId id="267" r:id="rId9"/>
    <p:sldId id="297" r:id="rId10"/>
    <p:sldId id="268" r:id="rId11"/>
    <p:sldId id="281" r:id="rId12"/>
    <p:sldId id="282" r:id="rId13"/>
    <p:sldId id="270" r:id="rId14"/>
    <p:sldId id="271" r:id="rId15"/>
    <p:sldId id="272" r:id="rId16"/>
    <p:sldId id="298" r:id="rId17"/>
    <p:sldId id="299" r:id="rId18"/>
    <p:sldId id="300" r:id="rId19"/>
    <p:sldId id="269" r:id="rId20"/>
    <p:sldId id="283" r:id="rId21"/>
    <p:sldId id="274" r:id="rId22"/>
    <p:sldId id="284" r:id="rId23"/>
    <p:sldId id="285" r:id="rId24"/>
    <p:sldId id="275" r:id="rId25"/>
    <p:sldId id="276" r:id="rId26"/>
    <p:sldId id="286" r:id="rId27"/>
    <p:sldId id="287" r:id="rId28"/>
    <p:sldId id="288" r:id="rId29"/>
    <p:sldId id="289" r:id="rId30"/>
    <p:sldId id="277" r:id="rId31"/>
    <p:sldId id="278" r:id="rId32"/>
    <p:sldId id="290" r:id="rId33"/>
    <p:sldId id="294" r:id="rId34"/>
    <p:sldId id="279" r:id="rId35"/>
    <p:sldId id="280" r:id="rId36"/>
    <p:sldId id="291" r:id="rId37"/>
    <p:sldId id="296" r:id="rId38"/>
    <p:sldId id="292" r:id="rId39"/>
    <p:sldId id="293"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81" d="100"/>
          <a:sy n="81" d="100"/>
        </p:scale>
        <p:origin x="43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ACFC437-4B53-41AE-AAFA-643DAF74DF6A}" type="datetimeFigureOut">
              <a:rPr lang="de-DE" smtClean="0"/>
              <a:t>26.11.2021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286181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ACFC437-4B53-41AE-AAFA-643DAF74DF6A}" type="datetimeFigureOut">
              <a:rPr lang="de-DE" smtClean="0"/>
              <a:t>26.11.2021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167938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ACFC437-4B53-41AE-AAFA-643DAF74DF6A}" type="datetimeFigureOut">
              <a:rPr lang="de-DE" smtClean="0"/>
              <a:t>26.11.2021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348492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ACFC437-4B53-41AE-AAFA-643DAF74DF6A}" type="datetimeFigureOut">
              <a:rPr lang="de-DE" smtClean="0"/>
              <a:t>26.11.2021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339490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ACFC437-4B53-41AE-AAFA-643DAF74DF6A}" type="datetimeFigureOut">
              <a:rPr lang="de-DE" smtClean="0"/>
              <a:t>26.11.2021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306562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ACFC437-4B53-41AE-AAFA-643DAF74DF6A}" type="datetimeFigureOut">
              <a:rPr lang="de-DE" smtClean="0"/>
              <a:t>26.11.2021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196976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ACFC437-4B53-41AE-AAFA-643DAF74DF6A}" type="datetimeFigureOut">
              <a:rPr lang="de-DE" smtClean="0"/>
              <a:t>26.11.2021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179491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ACFC437-4B53-41AE-AAFA-643DAF74DF6A}" type="datetimeFigureOut">
              <a:rPr lang="de-DE" smtClean="0"/>
              <a:t>26.11.2021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16399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ACFC437-4B53-41AE-AAFA-643DAF74DF6A}" type="datetimeFigureOut">
              <a:rPr lang="de-DE" smtClean="0"/>
              <a:t>26.11.2021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334906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ACFC437-4B53-41AE-AAFA-643DAF74DF6A}" type="datetimeFigureOut">
              <a:rPr lang="de-DE" smtClean="0"/>
              <a:t>26.11.2021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408665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ACFC437-4B53-41AE-AAFA-643DAF74DF6A}" type="datetimeFigureOut">
              <a:rPr lang="de-DE" smtClean="0"/>
              <a:t>26.11.2021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706EB6-5B59-4C33-B396-ED5AD8971170}" type="slidenum">
              <a:rPr lang="de-DE" smtClean="0"/>
              <a:t>‹Nr.›</a:t>
            </a:fld>
            <a:endParaRPr lang="de-DE"/>
          </a:p>
        </p:txBody>
      </p:sp>
    </p:spTree>
    <p:extLst>
      <p:ext uri="{BB962C8B-B14F-4D97-AF65-F5344CB8AC3E}">
        <p14:creationId xmlns:p14="http://schemas.microsoft.com/office/powerpoint/2010/main" val="339392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FC437-4B53-41AE-AAFA-643DAF74DF6A}" type="datetimeFigureOut">
              <a:rPr lang="de-DE" smtClean="0"/>
              <a:t>26.11.2021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06EB6-5B59-4C33-B396-ED5AD8971170}" type="slidenum">
              <a:rPr lang="de-DE" smtClean="0"/>
              <a:t>‹Nr.›</a:t>
            </a:fld>
            <a:endParaRPr lang="de-DE"/>
          </a:p>
        </p:txBody>
      </p:sp>
    </p:spTree>
    <p:extLst>
      <p:ext uri="{BB962C8B-B14F-4D97-AF65-F5344CB8AC3E}">
        <p14:creationId xmlns:p14="http://schemas.microsoft.com/office/powerpoint/2010/main" val="350114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740" y="4518310"/>
            <a:ext cx="5158131" cy="1026970"/>
          </a:xfrm>
          <a:prstGeom prst="rect">
            <a:avLst/>
          </a:prstGeom>
        </p:spPr>
      </p:pic>
      <p:sp>
        <p:nvSpPr>
          <p:cNvPr id="8" name="Rechteck 7"/>
          <p:cNvSpPr/>
          <p:nvPr/>
        </p:nvSpPr>
        <p:spPr>
          <a:xfrm>
            <a:off x="0" y="-1"/>
            <a:ext cx="12192000" cy="346676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ichtungspfeil 8"/>
          <p:cNvSpPr/>
          <p:nvPr/>
        </p:nvSpPr>
        <p:spPr>
          <a:xfrm rot="5400000">
            <a:off x="5600656" y="2979751"/>
            <a:ext cx="990686" cy="974035"/>
          </a:xfrm>
          <a:prstGeom prst="homePlate">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24375" y="579221"/>
            <a:ext cx="11942859" cy="2308324"/>
          </a:xfrm>
          <a:prstGeom prst="rect">
            <a:avLst/>
          </a:prstGeom>
          <a:noFill/>
        </p:spPr>
        <p:txBody>
          <a:bodyPr wrap="square" rtlCol="0">
            <a:spAutoFit/>
          </a:bodyPr>
          <a:lstStyle/>
          <a:p>
            <a:pPr algn="ctr"/>
            <a:r>
              <a:rPr lang="de-DE" sz="7200" dirty="0">
                <a:solidFill>
                  <a:srgbClr val="D9E3ED"/>
                </a:solidFill>
              </a:rPr>
              <a:t>Linkbuilding: Wie sollten gekaufte Artikel aussehen?</a:t>
            </a:r>
            <a:endParaRPr lang="de-DE" sz="2800" dirty="0">
              <a:solidFill>
                <a:srgbClr val="D9E3ED"/>
              </a:solidFill>
            </a:endParaRPr>
          </a:p>
        </p:txBody>
      </p:sp>
      <p:sp>
        <p:nvSpPr>
          <p:cNvPr id="11" name="Rechteck 10"/>
          <p:cNvSpPr/>
          <p:nvPr/>
        </p:nvSpPr>
        <p:spPr>
          <a:xfrm>
            <a:off x="0" y="683514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1036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1B21"/>
        </a:solidFill>
        <a:effectLst/>
      </p:bgPr>
    </p:bg>
    <p:spTree>
      <p:nvGrpSpPr>
        <p:cNvPr id="1" name=""/>
        <p:cNvGrpSpPr/>
        <p:nvPr/>
      </p:nvGrpSpPr>
      <p:grpSpPr>
        <a:xfrm>
          <a:off x="0" y="0"/>
          <a:ext cx="0" cy="0"/>
          <a:chOff x="0" y="0"/>
          <a:chExt cx="0" cy="0"/>
        </a:xfrm>
      </p:grpSpPr>
      <p:sp>
        <p:nvSpPr>
          <p:cNvPr id="2" name="Textfeld 1"/>
          <p:cNvSpPr txBox="1"/>
          <p:nvPr/>
        </p:nvSpPr>
        <p:spPr>
          <a:xfrm>
            <a:off x="654095" y="2778591"/>
            <a:ext cx="6322979" cy="923330"/>
          </a:xfrm>
          <a:prstGeom prst="rect">
            <a:avLst/>
          </a:prstGeom>
          <a:noFill/>
        </p:spPr>
        <p:txBody>
          <a:bodyPr wrap="square" rtlCol="0">
            <a:spAutoFit/>
          </a:bodyPr>
          <a:lstStyle/>
          <a:p>
            <a:r>
              <a:rPr lang="de-DE" sz="5400" dirty="0">
                <a:solidFill>
                  <a:srgbClr val="D9E3ED"/>
                </a:solidFill>
              </a:rPr>
              <a:t>Grundsätzliches</a:t>
            </a:r>
            <a:endParaRPr lang="de-DE" dirty="0">
              <a:solidFill>
                <a:srgbClr val="D9E3ED"/>
              </a:solidFill>
            </a:endParaRPr>
          </a:p>
        </p:txBody>
      </p:sp>
    </p:spTree>
    <p:extLst>
      <p:ext uri="{BB962C8B-B14F-4D97-AF65-F5344CB8AC3E}">
        <p14:creationId xmlns:p14="http://schemas.microsoft.com/office/powerpoint/2010/main" val="133779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Grundsätzliches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65864" y="1413164"/>
            <a:ext cx="8330540"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Gekaufter Artikel = redaktioneller Artikel</a:t>
            </a:r>
          </a:p>
        </p:txBody>
      </p:sp>
      <p:sp>
        <p:nvSpPr>
          <p:cNvPr id="8" name="Textfeld 7"/>
          <p:cNvSpPr txBox="1"/>
          <p:nvPr/>
        </p:nvSpPr>
        <p:spPr>
          <a:xfrm>
            <a:off x="3699022" y="2209042"/>
            <a:ext cx="2169315" cy="646331"/>
          </a:xfrm>
          <a:prstGeom prst="rect">
            <a:avLst/>
          </a:prstGeom>
          <a:noFill/>
        </p:spPr>
        <p:txBody>
          <a:bodyPr wrap="square" rtlCol="0">
            <a:spAutoFit/>
          </a:bodyPr>
          <a:lstStyle/>
          <a:p>
            <a:r>
              <a:rPr lang="de-DE" sz="3600" dirty="0">
                <a:solidFill>
                  <a:srgbClr val="90CF1C"/>
                </a:solidFill>
              </a:rPr>
              <a:t>Wortzahl</a:t>
            </a:r>
          </a:p>
        </p:txBody>
      </p:sp>
      <p:sp>
        <p:nvSpPr>
          <p:cNvPr id="9" name="Textfeld 8"/>
          <p:cNvSpPr txBox="1"/>
          <p:nvPr/>
        </p:nvSpPr>
        <p:spPr>
          <a:xfrm>
            <a:off x="3010163" y="2747761"/>
            <a:ext cx="2169315" cy="646331"/>
          </a:xfrm>
          <a:prstGeom prst="rect">
            <a:avLst/>
          </a:prstGeom>
          <a:noFill/>
        </p:spPr>
        <p:txBody>
          <a:bodyPr wrap="square" rtlCol="0">
            <a:spAutoFit/>
          </a:bodyPr>
          <a:lstStyle/>
          <a:p>
            <a:r>
              <a:rPr lang="de-DE" sz="3600" dirty="0">
                <a:solidFill>
                  <a:srgbClr val="90CF1C"/>
                </a:solidFill>
              </a:rPr>
              <a:t>Teaser</a:t>
            </a:r>
          </a:p>
        </p:txBody>
      </p:sp>
      <p:sp>
        <p:nvSpPr>
          <p:cNvPr id="10" name="Textfeld 9"/>
          <p:cNvSpPr txBox="1"/>
          <p:nvPr/>
        </p:nvSpPr>
        <p:spPr>
          <a:xfrm>
            <a:off x="4439250" y="2770657"/>
            <a:ext cx="2169315" cy="646331"/>
          </a:xfrm>
          <a:prstGeom prst="rect">
            <a:avLst/>
          </a:prstGeom>
          <a:noFill/>
        </p:spPr>
        <p:txBody>
          <a:bodyPr wrap="square" rtlCol="0">
            <a:spAutoFit/>
          </a:bodyPr>
          <a:lstStyle/>
          <a:p>
            <a:r>
              <a:rPr lang="de-DE" sz="3600" dirty="0">
                <a:solidFill>
                  <a:srgbClr val="90CF1C"/>
                </a:solidFill>
              </a:rPr>
              <a:t>…</a:t>
            </a:r>
          </a:p>
        </p:txBody>
      </p:sp>
      <p:sp>
        <p:nvSpPr>
          <p:cNvPr id="11" name="Textfeld 10"/>
          <p:cNvSpPr txBox="1"/>
          <p:nvPr/>
        </p:nvSpPr>
        <p:spPr>
          <a:xfrm>
            <a:off x="3808869" y="3241257"/>
            <a:ext cx="2169315" cy="646331"/>
          </a:xfrm>
          <a:prstGeom prst="rect">
            <a:avLst/>
          </a:prstGeom>
          <a:noFill/>
        </p:spPr>
        <p:txBody>
          <a:bodyPr wrap="square" rtlCol="0">
            <a:spAutoFit/>
          </a:bodyPr>
          <a:lstStyle/>
          <a:p>
            <a:r>
              <a:rPr lang="de-DE" sz="3600" dirty="0">
                <a:solidFill>
                  <a:srgbClr val="90CF1C"/>
                </a:solidFill>
              </a:rPr>
              <a:t>Sprachstil</a:t>
            </a:r>
          </a:p>
        </p:txBody>
      </p:sp>
      <p:sp>
        <p:nvSpPr>
          <p:cNvPr id="12" name="Textfeld 11"/>
          <p:cNvSpPr txBox="1"/>
          <p:nvPr/>
        </p:nvSpPr>
        <p:spPr>
          <a:xfrm>
            <a:off x="5759434" y="3219626"/>
            <a:ext cx="2737361" cy="646331"/>
          </a:xfrm>
          <a:prstGeom prst="rect">
            <a:avLst/>
          </a:prstGeom>
          <a:noFill/>
        </p:spPr>
        <p:txBody>
          <a:bodyPr wrap="square" rtlCol="0">
            <a:spAutoFit/>
          </a:bodyPr>
          <a:lstStyle/>
          <a:p>
            <a:r>
              <a:rPr lang="de-DE" sz="3600" dirty="0">
                <a:solidFill>
                  <a:srgbClr val="90CF1C"/>
                </a:solidFill>
              </a:rPr>
              <a:t>Textgattung</a:t>
            </a:r>
          </a:p>
        </p:txBody>
      </p:sp>
      <p:sp>
        <p:nvSpPr>
          <p:cNvPr id="13" name="Textfeld 12"/>
          <p:cNvSpPr txBox="1"/>
          <p:nvPr/>
        </p:nvSpPr>
        <p:spPr>
          <a:xfrm>
            <a:off x="1816207" y="3222197"/>
            <a:ext cx="2737361" cy="646331"/>
          </a:xfrm>
          <a:prstGeom prst="rect">
            <a:avLst/>
          </a:prstGeom>
          <a:noFill/>
        </p:spPr>
        <p:txBody>
          <a:bodyPr wrap="square" rtlCol="0">
            <a:spAutoFit/>
          </a:bodyPr>
          <a:lstStyle/>
          <a:p>
            <a:r>
              <a:rPr lang="de-DE" sz="3600" dirty="0">
                <a:solidFill>
                  <a:srgbClr val="90CF1C"/>
                </a:solidFill>
              </a:rPr>
              <a:t>Trustlinks</a:t>
            </a:r>
          </a:p>
        </p:txBody>
      </p:sp>
      <p:sp>
        <p:nvSpPr>
          <p:cNvPr id="14" name="Textfeld 13"/>
          <p:cNvSpPr txBox="1"/>
          <p:nvPr/>
        </p:nvSpPr>
        <p:spPr>
          <a:xfrm>
            <a:off x="3478889" y="3726203"/>
            <a:ext cx="2737361" cy="646331"/>
          </a:xfrm>
          <a:prstGeom prst="rect">
            <a:avLst/>
          </a:prstGeom>
          <a:noFill/>
        </p:spPr>
        <p:txBody>
          <a:bodyPr wrap="square" rtlCol="0">
            <a:spAutoFit/>
          </a:bodyPr>
          <a:lstStyle/>
          <a:p>
            <a:r>
              <a:rPr lang="de-DE" sz="3600" dirty="0">
                <a:solidFill>
                  <a:srgbClr val="90CF1C"/>
                </a:solidFill>
              </a:rPr>
              <a:t>Interne</a:t>
            </a:r>
            <a:r>
              <a:rPr lang="de-DE" sz="3600" dirty="0"/>
              <a:t> </a:t>
            </a:r>
            <a:r>
              <a:rPr lang="de-DE" sz="3600" dirty="0">
                <a:solidFill>
                  <a:srgbClr val="90CF1C"/>
                </a:solidFill>
              </a:rPr>
              <a:t>Links</a:t>
            </a:r>
          </a:p>
        </p:txBody>
      </p:sp>
      <p:sp>
        <p:nvSpPr>
          <p:cNvPr id="15" name="Textfeld 14"/>
          <p:cNvSpPr txBox="1"/>
          <p:nvPr/>
        </p:nvSpPr>
        <p:spPr>
          <a:xfrm>
            <a:off x="5188515" y="2756611"/>
            <a:ext cx="2737361" cy="646331"/>
          </a:xfrm>
          <a:prstGeom prst="rect">
            <a:avLst/>
          </a:prstGeom>
          <a:noFill/>
        </p:spPr>
        <p:txBody>
          <a:bodyPr wrap="square" rtlCol="0">
            <a:spAutoFit/>
          </a:bodyPr>
          <a:lstStyle/>
          <a:p>
            <a:r>
              <a:rPr lang="de-DE" sz="3600" dirty="0">
                <a:solidFill>
                  <a:srgbClr val="90CF1C"/>
                </a:solidFill>
              </a:rPr>
              <a:t>Bilder</a:t>
            </a:r>
          </a:p>
        </p:txBody>
      </p:sp>
      <p:sp>
        <p:nvSpPr>
          <p:cNvPr id="16" name="Textfeld 15"/>
          <p:cNvSpPr txBox="1"/>
          <p:nvPr/>
        </p:nvSpPr>
        <p:spPr>
          <a:xfrm>
            <a:off x="565864" y="4774483"/>
            <a:ext cx="9338157"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Besser geht immer, schlechter nimmer. </a:t>
            </a:r>
          </a:p>
        </p:txBody>
      </p:sp>
    </p:spTree>
    <p:extLst>
      <p:ext uri="{BB962C8B-B14F-4D97-AF65-F5344CB8AC3E}">
        <p14:creationId xmlns:p14="http://schemas.microsoft.com/office/powerpoint/2010/main" val="20970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1B21"/>
        </a:solidFill>
        <a:effectLst/>
      </p:bgPr>
    </p:bg>
    <p:spTree>
      <p:nvGrpSpPr>
        <p:cNvPr id="1" name=""/>
        <p:cNvGrpSpPr/>
        <p:nvPr/>
      </p:nvGrpSpPr>
      <p:grpSpPr>
        <a:xfrm>
          <a:off x="0" y="0"/>
          <a:ext cx="0" cy="0"/>
          <a:chOff x="0" y="0"/>
          <a:chExt cx="0" cy="0"/>
        </a:xfrm>
      </p:grpSpPr>
      <p:sp>
        <p:nvSpPr>
          <p:cNvPr id="2" name="Textfeld 1"/>
          <p:cNvSpPr txBox="1"/>
          <p:nvPr/>
        </p:nvSpPr>
        <p:spPr>
          <a:xfrm>
            <a:off x="654095" y="2778591"/>
            <a:ext cx="6322979" cy="923330"/>
          </a:xfrm>
          <a:prstGeom prst="rect">
            <a:avLst/>
          </a:prstGeom>
          <a:noFill/>
        </p:spPr>
        <p:txBody>
          <a:bodyPr wrap="square" rtlCol="0">
            <a:spAutoFit/>
          </a:bodyPr>
          <a:lstStyle/>
          <a:p>
            <a:r>
              <a:rPr lang="de-DE" sz="5400" dirty="0">
                <a:solidFill>
                  <a:srgbClr val="D9E3ED"/>
                </a:solidFill>
              </a:rPr>
              <a:t>Konkrete Tipps</a:t>
            </a:r>
            <a:endParaRPr lang="de-DE" dirty="0">
              <a:solidFill>
                <a:srgbClr val="D9E3ED"/>
              </a:solidFill>
            </a:endParaRPr>
          </a:p>
        </p:txBody>
      </p:sp>
    </p:spTree>
    <p:extLst>
      <p:ext uri="{BB962C8B-B14F-4D97-AF65-F5344CB8AC3E}">
        <p14:creationId xmlns:p14="http://schemas.microsoft.com/office/powerpoint/2010/main" val="184733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Wie bereite ich mich vor?</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4" y="2302412"/>
            <a:ext cx="10573191" cy="1754326"/>
          </a:xfrm>
          <a:prstGeom prst="rect">
            <a:avLst/>
          </a:prstGeom>
          <a:noFill/>
        </p:spPr>
        <p:txBody>
          <a:bodyPr wrap="square" rtlCol="0">
            <a:spAutoFit/>
          </a:bodyPr>
          <a:lstStyle/>
          <a:p>
            <a:pPr marL="571500" indent="-571500">
              <a:buFont typeface="Arial" panose="020B0604020202020204" pitchFamily="34" charset="0"/>
              <a:buChar char="•"/>
            </a:pPr>
            <a:r>
              <a:rPr lang="de-DE" sz="3600" dirty="0" err="1"/>
              <a:t>Keywordrecherche</a:t>
            </a:r>
            <a:endParaRPr lang="de-DE" sz="3600" dirty="0"/>
          </a:p>
          <a:p>
            <a:pPr marL="571500" indent="-571500">
              <a:buFont typeface="Arial" panose="020B0604020202020204" pitchFamily="34" charset="0"/>
              <a:buChar char="•"/>
            </a:pPr>
            <a:r>
              <a:rPr lang="de-DE" sz="3600" dirty="0"/>
              <a:t>W-Fragen-Tool</a:t>
            </a:r>
          </a:p>
          <a:p>
            <a:pPr marL="571500" indent="-571500">
              <a:buFont typeface="Arial" panose="020B0604020202020204" pitchFamily="34" charset="0"/>
              <a:buChar char="•"/>
            </a:pPr>
            <a:r>
              <a:rPr lang="de-DE" sz="3600" dirty="0"/>
              <a:t>Gedanken zum </a:t>
            </a:r>
            <a:r>
              <a:rPr lang="de-DE" sz="3600" dirty="0" err="1"/>
              <a:t>Linkziel</a:t>
            </a:r>
            <a:r>
              <a:rPr lang="de-DE" sz="3600" dirty="0"/>
              <a:t>, Anker und Einbau machen.</a:t>
            </a:r>
          </a:p>
        </p:txBody>
      </p:sp>
    </p:spTree>
    <p:extLst>
      <p:ext uri="{BB962C8B-B14F-4D97-AF65-F5344CB8AC3E}">
        <p14:creationId xmlns:p14="http://schemas.microsoft.com/office/powerpoint/2010/main" val="38685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Die Wahl der richtigen URL!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4" y="1748414"/>
            <a:ext cx="10561315" cy="2862322"/>
          </a:xfrm>
          <a:prstGeom prst="rect">
            <a:avLst/>
          </a:prstGeom>
          <a:noFill/>
        </p:spPr>
        <p:txBody>
          <a:bodyPr wrap="square" rtlCol="0">
            <a:spAutoFit/>
          </a:bodyPr>
          <a:lstStyle/>
          <a:p>
            <a:pPr marL="571500" indent="-571500">
              <a:buFont typeface="Arial" panose="020B0604020202020204" pitchFamily="34" charset="0"/>
              <a:buChar char="•"/>
            </a:pPr>
            <a:r>
              <a:rPr lang="de-DE" sz="3600" dirty="0"/>
              <a:t>Produktseiten:</a:t>
            </a:r>
          </a:p>
          <a:p>
            <a:pPr marL="571500" indent="-571500">
              <a:buFont typeface="Arial" panose="020B0604020202020204" pitchFamily="34" charset="0"/>
              <a:buChar char="•"/>
            </a:pPr>
            <a:r>
              <a:rPr lang="de-DE" sz="3600" dirty="0" err="1"/>
              <a:t>Kategorieseiten</a:t>
            </a:r>
            <a:r>
              <a:rPr lang="de-DE" sz="3600" dirty="0"/>
              <a:t>:</a:t>
            </a:r>
          </a:p>
          <a:p>
            <a:pPr marL="571500" indent="-571500">
              <a:buFont typeface="Arial" panose="020B0604020202020204" pitchFamily="34" charset="0"/>
              <a:buChar char="•"/>
            </a:pPr>
            <a:r>
              <a:rPr lang="de-DE" sz="3600" dirty="0"/>
              <a:t>Startseiten:</a:t>
            </a:r>
          </a:p>
          <a:p>
            <a:pPr marL="571500" indent="-571500">
              <a:buFont typeface="Arial" panose="020B0604020202020204" pitchFamily="34" charset="0"/>
              <a:buChar char="•"/>
            </a:pPr>
            <a:r>
              <a:rPr lang="de-DE" sz="3600" dirty="0"/>
              <a:t>Themenrelevante Ratgeber:</a:t>
            </a:r>
          </a:p>
          <a:p>
            <a:pPr marL="571500" indent="-571500">
              <a:buFont typeface="Arial" panose="020B0604020202020204" pitchFamily="34" charset="0"/>
              <a:buChar char="•"/>
            </a:pPr>
            <a:r>
              <a:rPr lang="de-DE" sz="3600" dirty="0"/>
              <a:t>Weiterführende News:</a:t>
            </a:r>
          </a:p>
        </p:txBody>
      </p:sp>
      <p:sp>
        <p:nvSpPr>
          <p:cNvPr id="9" name="Textfeld 8"/>
          <p:cNvSpPr txBox="1"/>
          <p:nvPr/>
        </p:nvSpPr>
        <p:spPr>
          <a:xfrm>
            <a:off x="6525299" y="1748414"/>
            <a:ext cx="2070062" cy="2862322"/>
          </a:xfrm>
          <a:prstGeom prst="rect">
            <a:avLst/>
          </a:prstGeom>
          <a:noFill/>
        </p:spPr>
        <p:txBody>
          <a:bodyPr wrap="square" rtlCol="0">
            <a:spAutoFit/>
          </a:bodyPr>
          <a:lstStyle/>
          <a:p>
            <a:r>
              <a:rPr lang="de-DE" sz="3600" dirty="0"/>
              <a:t>Nein</a:t>
            </a:r>
          </a:p>
          <a:p>
            <a:r>
              <a:rPr lang="de-DE" sz="3600" dirty="0"/>
              <a:t>Nein</a:t>
            </a:r>
          </a:p>
          <a:p>
            <a:r>
              <a:rPr lang="de-DE" sz="3600" dirty="0"/>
              <a:t>Nein/Ja</a:t>
            </a:r>
          </a:p>
          <a:p>
            <a:r>
              <a:rPr lang="de-DE" sz="3600" dirty="0"/>
              <a:t>Ja</a:t>
            </a:r>
          </a:p>
          <a:p>
            <a:r>
              <a:rPr lang="de-DE" sz="3600" dirty="0"/>
              <a:t>Ja</a:t>
            </a:r>
          </a:p>
        </p:txBody>
      </p:sp>
    </p:spTree>
    <p:extLst>
      <p:ext uri="{BB962C8B-B14F-4D97-AF65-F5344CB8AC3E}">
        <p14:creationId xmlns:p14="http://schemas.microsoft.com/office/powerpoint/2010/main" val="281863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757258" cy="923330"/>
          </a:xfrm>
          <a:prstGeom prst="rect">
            <a:avLst/>
          </a:prstGeom>
          <a:noFill/>
        </p:spPr>
        <p:txBody>
          <a:bodyPr wrap="square" rtlCol="0">
            <a:spAutoFit/>
          </a:bodyPr>
          <a:lstStyle/>
          <a:p>
            <a:r>
              <a:rPr lang="de-DE" sz="5400" dirty="0"/>
              <a:t>Die Wahl des richtigen Ankertextes!</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4" y="1508166"/>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Brand: „</a:t>
            </a:r>
            <a:r>
              <a:rPr lang="de-DE" sz="3600" dirty="0" err="1"/>
              <a:t>Campixx</a:t>
            </a:r>
            <a:r>
              <a:rPr lang="de-DE" sz="3600" dirty="0"/>
              <a:t> </a:t>
            </a:r>
            <a:r>
              <a:rPr lang="de-DE" sz="3600" dirty="0" err="1"/>
              <a:t>Week</a:t>
            </a:r>
            <a:r>
              <a:rPr lang="de-DE" sz="3600" dirty="0"/>
              <a:t>“ oder „Campixx-week.de“</a:t>
            </a:r>
          </a:p>
        </p:txBody>
      </p:sp>
      <p:sp>
        <p:nvSpPr>
          <p:cNvPr id="9" name="Textfeld 8"/>
          <p:cNvSpPr txBox="1"/>
          <p:nvPr/>
        </p:nvSpPr>
        <p:spPr>
          <a:xfrm>
            <a:off x="565863" y="2088077"/>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Wortphrase: „ist leider ausverkauft“</a:t>
            </a:r>
          </a:p>
        </p:txBody>
      </p:sp>
      <p:sp>
        <p:nvSpPr>
          <p:cNvPr id="10" name="Textfeld 9"/>
          <p:cNvSpPr txBox="1"/>
          <p:nvPr/>
        </p:nvSpPr>
        <p:spPr>
          <a:xfrm>
            <a:off x="565863" y="2657978"/>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Image: Es wird ein Bild verlinkt</a:t>
            </a:r>
          </a:p>
        </p:txBody>
      </p:sp>
      <p:sp>
        <p:nvSpPr>
          <p:cNvPr id="11" name="Textfeld 10"/>
          <p:cNvSpPr txBox="1"/>
          <p:nvPr/>
        </p:nvSpPr>
        <p:spPr>
          <a:xfrm>
            <a:off x="565860" y="3244520"/>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URL: http://www.campixx-week.de/ </a:t>
            </a:r>
          </a:p>
        </p:txBody>
      </p:sp>
      <p:sp>
        <p:nvSpPr>
          <p:cNvPr id="12" name="Textfeld 11"/>
          <p:cNvSpPr txBox="1"/>
          <p:nvPr/>
        </p:nvSpPr>
        <p:spPr>
          <a:xfrm>
            <a:off x="565862" y="3884220"/>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Sonstiges: „hier“, „mehr Informationen“</a:t>
            </a:r>
          </a:p>
        </p:txBody>
      </p:sp>
      <p:sp>
        <p:nvSpPr>
          <p:cNvPr id="13" name="Textfeld 12"/>
          <p:cNvSpPr txBox="1"/>
          <p:nvPr/>
        </p:nvSpPr>
        <p:spPr>
          <a:xfrm>
            <a:off x="565862" y="4464131"/>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Keyword: „Marketing Konferenz“</a:t>
            </a:r>
          </a:p>
        </p:txBody>
      </p:sp>
      <p:sp>
        <p:nvSpPr>
          <p:cNvPr id="14" name="Textfeld 13"/>
          <p:cNvSpPr txBox="1"/>
          <p:nvPr/>
        </p:nvSpPr>
        <p:spPr>
          <a:xfrm>
            <a:off x="565861" y="5097200"/>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err="1"/>
              <a:t>Compound</a:t>
            </a:r>
            <a:r>
              <a:rPr lang="de-DE" sz="3600" dirty="0"/>
              <a:t>: „Konferenz ist ausverkauft“</a:t>
            </a:r>
          </a:p>
        </p:txBody>
      </p:sp>
    </p:spTree>
    <p:extLst>
      <p:ext uri="{BB962C8B-B14F-4D97-AF65-F5344CB8AC3E}">
        <p14:creationId xmlns:p14="http://schemas.microsoft.com/office/powerpoint/2010/main" val="33010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757258" cy="923330"/>
          </a:xfrm>
          <a:prstGeom prst="rect">
            <a:avLst/>
          </a:prstGeom>
          <a:noFill/>
        </p:spPr>
        <p:txBody>
          <a:bodyPr wrap="square" rtlCol="0">
            <a:spAutoFit/>
          </a:bodyPr>
          <a:lstStyle/>
          <a:p>
            <a:r>
              <a:rPr lang="de-DE" sz="5400" dirty="0"/>
              <a:t>Wie baue ich den Link vernünftig ein?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088292" y="1235676"/>
            <a:ext cx="926757" cy="704335"/>
          </a:xfrm>
          <a:prstGeom prst="rect">
            <a:avLst/>
          </a:prstGeom>
          <a:noFill/>
        </p:spPr>
        <p:txBody>
          <a:bodyPr wrap="square" rtlCol="0">
            <a:spAutoFit/>
          </a:bodyPr>
          <a:lstStyle/>
          <a:p>
            <a:endParaRPr lang="de-DE" dirty="0"/>
          </a:p>
        </p:txBody>
      </p:sp>
      <p:sp>
        <p:nvSpPr>
          <p:cNvPr id="15" name="Textfeld 14"/>
          <p:cNvSpPr txBox="1"/>
          <p:nvPr/>
        </p:nvSpPr>
        <p:spPr>
          <a:xfrm>
            <a:off x="565864" y="1379833"/>
            <a:ext cx="10573191" cy="4524315"/>
          </a:xfrm>
          <a:prstGeom prst="rect">
            <a:avLst/>
          </a:prstGeom>
          <a:noFill/>
        </p:spPr>
        <p:txBody>
          <a:bodyPr wrap="square" rtlCol="0">
            <a:spAutoFit/>
          </a:bodyPr>
          <a:lstStyle/>
          <a:p>
            <a:r>
              <a:rPr lang="de-DE" sz="3600" dirty="0"/>
              <a:t>Beispiel 1</a:t>
            </a:r>
          </a:p>
          <a:p>
            <a:pPr marL="571500" indent="-571500">
              <a:buFont typeface="Arial" panose="020B0604020202020204" pitchFamily="34" charset="0"/>
              <a:buChar char="•"/>
            </a:pPr>
            <a:r>
              <a:rPr lang="de-DE" sz="3600" dirty="0"/>
              <a:t>LZ: Ratgeber zum Thema Phishing</a:t>
            </a:r>
          </a:p>
          <a:p>
            <a:pPr marL="571500" indent="-571500">
              <a:buFont typeface="Arial" panose="020B0604020202020204" pitchFamily="34" charset="0"/>
              <a:buChar char="•"/>
            </a:pPr>
            <a:r>
              <a:rPr lang="de-DE" sz="3600" dirty="0"/>
              <a:t>LQ: Jobportal</a:t>
            </a:r>
          </a:p>
          <a:p>
            <a:pPr marL="571500" indent="-571500">
              <a:buFont typeface="Arial" panose="020B0604020202020204" pitchFamily="34" charset="0"/>
              <a:buChar char="•"/>
            </a:pPr>
            <a:r>
              <a:rPr lang="de-DE" sz="3600" dirty="0"/>
              <a:t>Thema: Eine oft unerkannte Gefahr: Cyberattacken am Arbeitsplatz</a:t>
            </a:r>
          </a:p>
          <a:p>
            <a:pPr marL="571500" indent="-571500">
              <a:buFont typeface="Arial" panose="020B0604020202020204" pitchFamily="34" charset="0"/>
              <a:buChar char="•"/>
            </a:pPr>
            <a:r>
              <a:rPr lang="de-DE" sz="3600" dirty="0"/>
              <a:t>Einbau: Der durch Phishing verursachte finanzielle Schaden bewegt sich laut LZ im 3-stelligen Millionen Bereich.</a:t>
            </a:r>
          </a:p>
        </p:txBody>
      </p:sp>
    </p:spTree>
    <p:extLst>
      <p:ext uri="{BB962C8B-B14F-4D97-AF65-F5344CB8AC3E}">
        <p14:creationId xmlns:p14="http://schemas.microsoft.com/office/powerpoint/2010/main" val="39615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757258" cy="923330"/>
          </a:xfrm>
          <a:prstGeom prst="rect">
            <a:avLst/>
          </a:prstGeom>
          <a:noFill/>
        </p:spPr>
        <p:txBody>
          <a:bodyPr wrap="square" rtlCol="0">
            <a:spAutoFit/>
          </a:bodyPr>
          <a:lstStyle/>
          <a:p>
            <a:r>
              <a:rPr lang="de-DE" sz="5400" dirty="0"/>
              <a:t>Wie baue ich den Link vernünftig ein?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088292" y="1235676"/>
            <a:ext cx="926757" cy="704335"/>
          </a:xfrm>
          <a:prstGeom prst="rect">
            <a:avLst/>
          </a:prstGeom>
          <a:noFill/>
        </p:spPr>
        <p:txBody>
          <a:bodyPr wrap="square" rtlCol="0">
            <a:spAutoFit/>
          </a:bodyPr>
          <a:lstStyle/>
          <a:p>
            <a:endParaRPr lang="de-DE" dirty="0"/>
          </a:p>
        </p:txBody>
      </p:sp>
      <p:sp>
        <p:nvSpPr>
          <p:cNvPr id="15" name="Textfeld 14"/>
          <p:cNvSpPr txBox="1"/>
          <p:nvPr/>
        </p:nvSpPr>
        <p:spPr>
          <a:xfrm>
            <a:off x="565864" y="1379833"/>
            <a:ext cx="10573191" cy="5016758"/>
          </a:xfrm>
          <a:prstGeom prst="rect">
            <a:avLst/>
          </a:prstGeom>
          <a:noFill/>
        </p:spPr>
        <p:txBody>
          <a:bodyPr wrap="square" rtlCol="0">
            <a:spAutoFit/>
          </a:bodyPr>
          <a:lstStyle/>
          <a:p>
            <a:r>
              <a:rPr lang="de-DE" sz="3200" dirty="0"/>
              <a:t>Beispiel 2</a:t>
            </a:r>
          </a:p>
          <a:p>
            <a:pPr marL="571500" indent="-571500">
              <a:buFont typeface="Arial" panose="020B0604020202020204" pitchFamily="34" charset="0"/>
              <a:buChar char="•"/>
            </a:pPr>
            <a:r>
              <a:rPr lang="de-DE" sz="3200" dirty="0"/>
              <a:t>LZ: Ratgeber zum Thema Bonität</a:t>
            </a:r>
          </a:p>
          <a:p>
            <a:pPr marL="571500" indent="-571500">
              <a:buFont typeface="Arial" panose="020B0604020202020204" pitchFamily="34" charset="0"/>
              <a:buChar char="•"/>
            </a:pPr>
            <a:r>
              <a:rPr lang="de-DE" sz="3200" dirty="0"/>
              <a:t>LQ: Kapitalanlagen-Portal</a:t>
            </a:r>
          </a:p>
          <a:p>
            <a:pPr marL="571500" indent="-571500">
              <a:buFont typeface="Arial" panose="020B0604020202020204" pitchFamily="34" charset="0"/>
              <a:buChar char="•"/>
            </a:pPr>
            <a:r>
              <a:rPr lang="de-DE" sz="3200" dirty="0"/>
              <a:t>Thema: Wenn Komplexität die Bonität einer Anleihe verbessert</a:t>
            </a:r>
          </a:p>
          <a:p>
            <a:pPr marL="571500" indent="-571500">
              <a:buFont typeface="Arial" panose="020B0604020202020204" pitchFamily="34" charset="0"/>
              <a:buChar char="•"/>
            </a:pPr>
            <a:r>
              <a:rPr lang="de-DE" sz="3200" dirty="0"/>
              <a:t>Einbau: Nicht nur große Banken, auch der kleine Bürger kann in Schieflage geraten. Sollte dieser prekäre Fall eintreten, wäre es gut, wenn man durch gute Bonität günstige Kreditangebote bekommt. Doch wie kann man seine Bonität verbessern? </a:t>
            </a:r>
          </a:p>
        </p:txBody>
      </p:sp>
    </p:spTree>
    <p:extLst>
      <p:ext uri="{BB962C8B-B14F-4D97-AF65-F5344CB8AC3E}">
        <p14:creationId xmlns:p14="http://schemas.microsoft.com/office/powerpoint/2010/main" val="40766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757258" cy="923330"/>
          </a:xfrm>
          <a:prstGeom prst="rect">
            <a:avLst/>
          </a:prstGeom>
          <a:noFill/>
        </p:spPr>
        <p:txBody>
          <a:bodyPr wrap="square" rtlCol="0">
            <a:spAutoFit/>
          </a:bodyPr>
          <a:lstStyle/>
          <a:p>
            <a:r>
              <a:rPr lang="de-DE" sz="5400" dirty="0"/>
              <a:t>Wie baue ich den Link vernünftig ein?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088292" y="1235676"/>
            <a:ext cx="926757" cy="704335"/>
          </a:xfrm>
          <a:prstGeom prst="rect">
            <a:avLst/>
          </a:prstGeom>
          <a:noFill/>
        </p:spPr>
        <p:txBody>
          <a:bodyPr wrap="square" rtlCol="0">
            <a:spAutoFit/>
          </a:bodyPr>
          <a:lstStyle/>
          <a:p>
            <a:endParaRPr lang="de-DE" dirty="0"/>
          </a:p>
        </p:txBody>
      </p:sp>
      <p:sp>
        <p:nvSpPr>
          <p:cNvPr id="9" name="Textfeld 8"/>
          <p:cNvSpPr txBox="1"/>
          <p:nvPr/>
        </p:nvSpPr>
        <p:spPr>
          <a:xfrm>
            <a:off x="1180071" y="2608416"/>
            <a:ext cx="10212859" cy="1107996"/>
          </a:xfrm>
          <a:prstGeom prst="rect">
            <a:avLst/>
          </a:prstGeom>
          <a:noFill/>
        </p:spPr>
        <p:txBody>
          <a:bodyPr wrap="square" rtlCol="0">
            <a:spAutoFit/>
          </a:bodyPr>
          <a:lstStyle/>
          <a:p>
            <a:r>
              <a:rPr lang="de-DE" sz="6600" dirty="0">
                <a:solidFill>
                  <a:srgbClr val="C00000"/>
                </a:solidFill>
              </a:rPr>
              <a:t>KEIN WERBLICHER EINBAU</a:t>
            </a:r>
          </a:p>
        </p:txBody>
      </p:sp>
    </p:spTree>
    <p:extLst>
      <p:ext uri="{BB962C8B-B14F-4D97-AF65-F5344CB8AC3E}">
        <p14:creationId xmlns:p14="http://schemas.microsoft.com/office/powerpoint/2010/main" val="236882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1200329"/>
          </a:xfrm>
          <a:prstGeom prst="rect">
            <a:avLst/>
          </a:prstGeom>
          <a:noFill/>
        </p:spPr>
        <p:txBody>
          <a:bodyPr wrap="square" rtlCol="0">
            <a:spAutoFit/>
          </a:bodyPr>
          <a:lstStyle/>
          <a:p>
            <a:r>
              <a:rPr lang="de-DE" sz="5400" dirty="0"/>
              <a:t>Die richtige Wortzahl finden!</a:t>
            </a:r>
          </a:p>
          <a:p>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stretch>
            <a:fillRect/>
          </a:stretch>
        </p:blipFill>
        <p:spPr>
          <a:xfrm>
            <a:off x="1020377" y="1285918"/>
            <a:ext cx="10151245" cy="4562680"/>
          </a:xfrm>
          <a:prstGeom prst="rect">
            <a:avLst/>
          </a:prstGeom>
        </p:spPr>
      </p:pic>
    </p:spTree>
    <p:extLst>
      <p:ext uri="{BB962C8B-B14F-4D97-AF65-F5344CB8AC3E}">
        <p14:creationId xmlns:p14="http://schemas.microsoft.com/office/powerpoint/2010/main" val="189420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Allgemeines</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65864" y="1379082"/>
            <a:ext cx="6964878" cy="1200329"/>
          </a:xfrm>
          <a:prstGeom prst="rect">
            <a:avLst/>
          </a:prstGeom>
          <a:noFill/>
        </p:spPr>
        <p:txBody>
          <a:bodyPr wrap="square" rtlCol="0">
            <a:spAutoFit/>
          </a:bodyPr>
          <a:lstStyle/>
          <a:p>
            <a:r>
              <a:rPr lang="de-DE" sz="3600" dirty="0"/>
              <a:t>Für wen eignet sich der Vortrag?</a:t>
            </a:r>
          </a:p>
          <a:p>
            <a:pPr marL="342900" indent="-342900">
              <a:buAutoNum type="arabicPeriod"/>
            </a:pPr>
            <a:r>
              <a:rPr lang="de-DE" dirty="0"/>
              <a:t>Publisher	= Linkverkauf</a:t>
            </a:r>
          </a:p>
          <a:p>
            <a:pPr marL="342900" indent="-342900">
              <a:buAutoNum type="arabicPeriod"/>
            </a:pPr>
            <a:r>
              <a:rPr lang="de-DE" dirty="0" err="1"/>
              <a:t>Advertiser</a:t>
            </a:r>
            <a:r>
              <a:rPr lang="de-DE" dirty="0"/>
              <a:t>	= </a:t>
            </a:r>
            <a:r>
              <a:rPr lang="de-DE" dirty="0" err="1"/>
              <a:t>Linkkauf</a:t>
            </a:r>
            <a:endParaRPr lang="de-DE" dirty="0"/>
          </a:p>
        </p:txBody>
      </p:sp>
      <p:sp>
        <p:nvSpPr>
          <p:cNvPr id="8" name="Textfeld 7"/>
          <p:cNvSpPr txBox="1"/>
          <p:nvPr/>
        </p:nvSpPr>
        <p:spPr>
          <a:xfrm>
            <a:off x="565864" y="2882857"/>
            <a:ext cx="6964878" cy="923330"/>
          </a:xfrm>
          <a:prstGeom prst="rect">
            <a:avLst/>
          </a:prstGeom>
          <a:noFill/>
        </p:spPr>
        <p:txBody>
          <a:bodyPr wrap="square" rtlCol="0">
            <a:spAutoFit/>
          </a:bodyPr>
          <a:lstStyle/>
          <a:p>
            <a:r>
              <a:rPr lang="de-DE" sz="3600" dirty="0"/>
              <a:t>Was können Sie erwarten?</a:t>
            </a:r>
          </a:p>
          <a:p>
            <a:pPr marL="342900" indent="-342900">
              <a:buAutoNum type="arabicPeriod"/>
            </a:pPr>
            <a:r>
              <a:rPr lang="de-DE" dirty="0"/>
              <a:t>Konkrete Tipps zur Minimierung einer Abstrafung durch Google. </a:t>
            </a:r>
          </a:p>
        </p:txBody>
      </p:sp>
      <p:sp>
        <p:nvSpPr>
          <p:cNvPr id="9" name="Textfeld 8"/>
          <p:cNvSpPr txBox="1"/>
          <p:nvPr/>
        </p:nvSpPr>
        <p:spPr>
          <a:xfrm>
            <a:off x="565864" y="4109634"/>
            <a:ext cx="8144687" cy="923330"/>
          </a:xfrm>
          <a:prstGeom prst="rect">
            <a:avLst/>
          </a:prstGeom>
          <a:noFill/>
        </p:spPr>
        <p:txBody>
          <a:bodyPr wrap="square" rtlCol="0">
            <a:spAutoFit/>
          </a:bodyPr>
          <a:lstStyle/>
          <a:p>
            <a:r>
              <a:rPr lang="de-DE" sz="3600" dirty="0"/>
              <a:t>Was können Sie nicht erwarten?</a:t>
            </a:r>
          </a:p>
          <a:p>
            <a:pPr marL="342900" indent="-342900">
              <a:buAutoNum type="arabicPeriod"/>
            </a:pPr>
            <a:r>
              <a:rPr lang="de-DE" dirty="0"/>
              <a:t>Diskussion über die Notwendigkeit und Sinnhaftigkeit vom </a:t>
            </a:r>
            <a:r>
              <a:rPr lang="de-DE" dirty="0" err="1"/>
              <a:t>Linkbuilding</a:t>
            </a:r>
            <a:r>
              <a:rPr lang="de-DE" dirty="0"/>
              <a:t>.</a:t>
            </a:r>
          </a:p>
        </p:txBody>
      </p:sp>
    </p:spTree>
    <p:extLst>
      <p:ext uri="{BB962C8B-B14F-4D97-AF65-F5344CB8AC3E}">
        <p14:creationId xmlns:p14="http://schemas.microsoft.com/office/powerpoint/2010/main" val="42640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1200329"/>
          </a:xfrm>
          <a:prstGeom prst="rect">
            <a:avLst/>
          </a:prstGeom>
          <a:noFill/>
        </p:spPr>
        <p:txBody>
          <a:bodyPr wrap="square" rtlCol="0">
            <a:spAutoFit/>
          </a:bodyPr>
          <a:lstStyle/>
          <a:p>
            <a:r>
              <a:rPr lang="de-DE" sz="5400" dirty="0"/>
              <a:t>Die richtige Wortzahl finden!</a:t>
            </a:r>
          </a:p>
          <a:p>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stretch>
            <a:fillRect/>
          </a:stretch>
        </p:blipFill>
        <p:spPr>
          <a:xfrm>
            <a:off x="1072789" y="1396391"/>
            <a:ext cx="10046422" cy="4426190"/>
          </a:xfrm>
          <a:prstGeom prst="rect">
            <a:avLst/>
          </a:prstGeom>
        </p:spPr>
      </p:pic>
    </p:spTree>
    <p:extLst>
      <p:ext uri="{BB962C8B-B14F-4D97-AF65-F5344CB8AC3E}">
        <p14:creationId xmlns:p14="http://schemas.microsoft.com/office/powerpoint/2010/main" val="3484242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1548217" cy="1754326"/>
          </a:xfrm>
          <a:prstGeom prst="rect">
            <a:avLst/>
          </a:prstGeom>
          <a:noFill/>
        </p:spPr>
        <p:txBody>
          <a:bodyPr wrap="square" rtlCol="0">
            <a:spAutoFit/>
          </a:bodyPr>
          <a:lstStyle/>
          <a:p>
            <a:r>
              <a:rPr lang="de-DE" sz="5400" dirty="0"/>
              <a:t>Wo innerhalb des Artikels sollte der Link platziert werden?</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Gleichschenkliges Dreieck 2"/>
          <p:cNvSpPr/>
          <p:nvPr/>
        </p:nvSpPr>
        <p:spPr>
          <a:xfrm rot="10800000">
            <a:off x="3475301" y="1950387"/>
            <a:ext cx="5296395" cy="4253703"/>
          </a:xfrm>
          <a:prstGeom prst="triangle">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p:cNvCxnSpPr>
            <a:cxnSpLocks/>
          </p:cNvCxnSpPr>
          <p:nvPr/>
        </p:nvCxnSpPr>
        <p:spPr>
          <a:xfrm>
            <a:off x="4126256" y="3005431"/>
            <a:ext cx="3994484" cy="6875"/>
          </a:xfrm>
          <a:prstGeom prst="line">
            <a:avLst/>
          </a:prstGeom>
          <a:ln w="63500">
            <a:solidFill>
              <a:srgbClr val="D9E3ED"/>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a:cxnSpLocks/>
          </p:cNvCxnSpPr>
          <p:nvPr/>
        </p:nvCxnSpPr>
        <p:spPr>
          <a:xfrm>
            <a:off x="5260662" y="4847006"/>
            <a:ext cx="1725672" cy="0"/>
          </a:xfrm>
          <a:prstGeom prst="line">
            <a:avLst/>
          </a:prstGeom>
          <a:ln w="63500">
            <a:solidFill>
              <a:srgbClr val="D9E3ED"/>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829480" y="2131197"/>
            <a:ext cx="4847007" cy="523220"/>
          </a:xfrm>
          <a:prstGeom prst="rect">
            <a:avLst/>
          </a:prstGeom>
          <a:noFill/>
        </p:spPr>
        <p:txBody>
          <a:bodyPr wrap="square" rtlCol="0">
            <a:spAutoFit/>
          </a:bodyPr>
          <a:lstStyle/>
          <a:p>
            <a:r>
              <a:rPr lang="de-DE" sz="2800" dirty="0">
                <a:solidFill>
                  <a:srgbClr val="D9E3ED"/>
                </a:solidFill>
              </a:rPr>
              <a:t>MUST HAVE INFORMATIONEN</a:t>
            </a:r>
          </a:p>
        </p:txBody>
      </p:sp>
      <p:sp>
        <p:nvSpPr>
          <p:cNvPr id="18" name="Textfeld 17"/>
          <p:cNvSpPr txBox="1"/>
          <p:nvPr/>
        </p:nvSpPr>
        <p:spPr>
          <a:xfrm>
            <a:off x="4773098" y="3604262"/>
            <a:ext cx="2700802" cy="523220"/>
          </a:xfrm>
          <a:prstGeom prst="rect">
            <a:avLst/>
          </a:prstGeom>
          <a:noFill/>
        </p:spPr>
        <p:txBody>
          <a:bodyPr wrap="square" rtlCol="0">
            <a:spAutoFit/>
          </a:bodyPr>
          <a:lstStyle/>
          <a:p>
            <a:r>
              <a:rPr lang="de-DE" sz="2800" dirty="0">
                <a:solidFill>
                  <a:srgbClr val="D9E3ED"/>
                </a:solidFill>
              </a:rPr>
              <a:t>Wichtige Details</a:t>
            </a:r>
          </a:p>
        </p:txBody>
      </p:sp>
      <p:sp>
        <p:nvSpPr>
          <p:cNvPr id="19" name="Textfeld 18"/>
          <p:cNvSpPr txBox="1"/>
          <p:nvPr/>
        </p:nvSpPr>
        <p:spPr>
          <a:xfrm>
            <a:off x="4773098" y="4778254"/>
            <a:ext cx="2700802" cy="954107"/>
          </a:xfrm>
          <a:prstGeom prst="rect">
            <a:avLst/>
          </a:prstGeom>
          <a:noFill/>
        </p:spPr>
        <p:txBody>
          <a:bodyPr wrap="square" rtlCol="0">
            <a:spAutoFit/>
          </a:bodyPr>
          <a:lstStyle/>
          <a:p>
            <a:pPr algn="ctr"/>
            <a:r>
              <a:rPr lang="de-DE" sz="2800" dirty="0" err="1">
                <a:solidFill>
                  <a:srgbClr val="D9E3ED"/>
                </a:solidFill>
              </a:rPr>
              <a:t>nice</a:t>
            </a:r>
            <a:r>
              <a:rPr lang="de-DE" sz="2800" dirty="0">
                <a:solidFill>
                  <a:srgbClr val="D9E3ED"/>
                </a:solidFill>
              </a:rPr>
              <a:t> </a:t>
            </a:r>
            <a:r>
              <a:rPr lang="de-DE" sz="2800" dirty="0" err="1">
                <a:solidFill>
                  <a:srgbClr val="D9E3ED"/>
                </a:solidFill>
              </a:rPr>
              <a:t>to</a:t>
            </a:r>
            <a:endParaRPr lang="de-DE" sz="2800" dirty="0">
              <a:solidFill>
                <a:srgbClr val="D9E3ED"/>
              </a:solidFill>
            </a:endParaRPr>
          </a:p>
          <a:p>
            <a:pPr algn="ctr"/>
            <a:r>
              <a:rPr lang="de-DE" sz="2800" dirty="0" err="1">
                <a:solidFill>
                  <a:srgbClr val="D9E3ED"/>
                </a:solidFill>
              </a:rPr>
              <a:t>have</a:t>
            </a:r>
            <a:endParaRPr lang="de-DE" sz="2800" dirty="0">
              <a:solidFill>
                <a:srgbClr val="D9E3ED"/>
              </a:solidFill>
            </a:endParaRPr>
          </a:p>
        </p:txBody>
      </p:sp>
    </p:spTree>
    <p:extLst>
      <p:ext uri="{BB962C8B-B14F-4D97-AF65-F5344CB8AC3E}">
        <p14:creationId xmlns:p14="http://schemas.microsoft.com/office/powerpoint/2010/main" val="11173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009113" cy="923330"/>
          </a:xfrm>
          <a:prstGeom prst="rect">
            <a:avLst/>
          </a:prstGeom>
          <a:noFill/>
        </p:spPr>
        <p:txBody>
          <a:bodyPr wrap="square" rtlCol="0">
            <a:spAutoFit/>
          </a:bodyPr>
          <a:lstStyle/>
          <a:p>
            <a:r>
              <a:rPr lang="de-DE" sz="5400" dirty="0"/>
              <a:t>Die Wahl der richtigen Trustlinks!</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https://upload.wikimedia.org/wikipedia/en/thumb/8/80/Wikipedia-logo-v2.svg/1122px-Wikipedia-logo-v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114" y="1727766"/>
            <a:ext cx="1770130" cy="161566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4"/>
          <a:stretch>
            <a:fillRect/>
          </a:stretch>
        </p:blipFill>
        <p:spPr>
          <a:xfrm>
            <a:off x="4830238" y="1742810"/>
            <a:ext cx="5744739" cy="1600625"/>
          </a:xfrm>
          <a:prstGeom prst="rect">
            <a:avLst/>
          </a:prstGeom>
        </p:spPr>
      </p:pic>
      <p:pic>
        <p:nvPicPr>
          <p:cNvPr id="11" name="Grafik 10"/>
          <p:cNvPicPr>
            <a:picLocks noChangeAspect="1"/>
          </p:cNvPicPr>
          <p:nvPr/>
        </p:nvPicPr>
        <p:blipFill>
          <a:blip r:embed="rId5"/>
          <a:stretch>
            <a:fillRect/>
          </a:stretch>
        </p:blipFill>
        <p:spPr>
          <a:xfrm>
            <a:off x="310433" y="3880964"/>
            <a:ext cx="11571134" cy="2134675"/>
          </a:xfrm>
          <a:prstGeom prst="rect">
            <a:avLst/>
          </a:prstGeom>
        </p:spPr>
      </p:pic>
    </p:spTree>
    <p:extLst>
      <p:ext uri="{BB962C8B-B14F-4D97-AF65-F5344CB8AC3E}">
        <p14:creationId xmlns:p14="http://schemas.microsoft.com/office/powerpoint/2010/main" val="18163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009113" cy="923330"/>
          </a:xfrm>
          <a:prstGeom prst="rect">
            <a:avLst/>
          </a:prstGeom>
          <a:noFill/>
        </p:spPr>
        <p:txBody>
          <a:bodyPr wrap="square" rtlCol="0">
            <a:spAutoFit/>
          </a:bodyPr>
          <a:lstStyle/>
          <a:p>
            <a:r>
              <a:rPr lang="de-DE" sz="5400" dirty="0"/>
              <a:t>Die Wahl der richtigen Trustlinks!</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565864" y="2180077"/>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Kundenlink muss ins Trustlinkumfeld passen</a:t>
            </a:r>
          </a:p>
        </p:txBody>
      </p:sp>
      <p:sp>
        <p:nvSpPr>
          <p:cNvPr id="13" name="Textfeld 12"/>
          <p:cNvSpPr txBox="1"/>
          <p:nvPr/>
        </p:nvSpPr>
        <p:spPr>
          <a:xfrm>
            <a:off x="565864" y="2978745"/>
            <a:ext cx="10561315" cy="1200329"/>
          </a:xfrm>
          <a:prstGeom prst="rect">
            <a:avLst/>
          </a:prstGeom>
          <a:noFill/>
        </p:spPr>
        <p:txBody>
          <a:bodyPr wrap="square" rtlCol="0">
            <a:spAutoFit/>
          </a:bodyPr>
          <a:lstStyle/>
          <a:p>
            <a:pPr marL="571500" indent="-571500">
              <a:buFont typeface="Arial" panose="020B0604020202020204" pitchFamily="34" charset="0"/>
              <a:buChar char="•"/>
            </a:pPr>
            <a:r>
              <a:rPr lang="de-DE" sz="3600" dirty="0"/>
              <a:t>SI von </a:t>
            </a:r>
            <a:r>
              <a:rPr lang="de-DE" sz="3600" dirty="0" err="1"/>
              <a:t>Sistrix</a:t>
            </a:r>
            <a:r>
              <a:rPr lang="de-DE" sz="3600" dirty="0"/>
              <a:t> bedingt geeignet</a:t>
            </a:r>
          </a:p>
          <a:p>
            <a:pPr marL="571500" indent="-571500">
              <a:buFont typeface="Arial" panose="020B0604020202020204" pitchFamily="34" charset="0"/>
              <a:buChar char="•"/>
            </a:pPr>
            <a:r>
              <a:rPr lang="de-DE" sz="3600" dirty="0" err="1"/>
              <a:t>Trustflow</a:t>
            </a:r>
            <a:r>
              <a:rPr lang="de-DE" sz="3600" dirty="0"/>
              <a:t> von </a:t>
            </a:r>
            <a:r>
              <a:rPr lang="de-DE" sz="3600" dirty="0" err="1"/>
              <a:t>Majestic</a:t>
            </a:r>
            <a:r>
              <a:rPr lang="de-DE" sz="3600" dirty="0"/>
              <a:t> besser</a:t>
            </a:r>
          </a:p>
        </p:txBody>
      </p:sp>
    </p:spTree>
    <p:extLst>
      <p:ext uri="{BB962C8B-B14F-4D97-AF65-F5344CB8AC3E}">
        <p14:creationId xmlns:p14="http://schemas.microsoft.com/office/powerpoint/2010/main" val="29914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Interne Links nicht vergessen!</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4" y="2856410"/>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Rankingfaktor</a:t>
            </a:r>
          </a:p>
        </p:txBody>
      </p:sp>
    </p:spTree>
    <p:extLst>
      <p:ext uri="{BB962C8B-B14F-4D97-AF65-F5344CB8AC3E}">
        <p14:creationId xmlns:p14="http://schemas.microsoft.com/office/powerpoint/2010/main" val="2092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Die richtige Bilderauswahl!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a:stretch>
            <a:fillRect/>
          </a:stretch>
        </p:blipFill>
        <p:spPr>
          <a:xfrm>
            <a:off x="1455018" y="1119392"/>
            <a:ext cx="9281964" cy="4793395"/>
          </a:xfrm>
          <a:prstGeom prst="rect">
            <a:avLst/>
          </a:prstGeom>
        </p:spPr>
      </p:pic>
    </p:spTree>
    <p:extLst>
      <p:ext uri="{BB962C8B-B14F-4D97-AF65-F5344CB8AC3E}">
        <p14:creationId xmlns:p14="http://schemas.microsoft.com/office/powerpoint/2010/main" val="31810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Die richtige Bilderauswahl!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stretch>
            <a:fillRect/>
          </a:stretch>
        </p:blipFill>
        <p:spPr>
          <a:xfrm>
            <a:off x="3222813" y="1074561"/>
            <a:ext cx="5746374" cy="5134859"/>
          </a:xfrm>
          <a:prstGeom prst="rect">
            <a:avLst/>
          </a:prstGeom>
        </p:spPr>
      </p:pic>
    </p:spTree>
    <p:extLst>
      <p:ext uri="{BB962C8B-B14F-4D97-AF65-F5344CB8AC3E}">
        <p14:creationId xmlns:p14="http://schemas.microsoft.com/office/powerpoint/2010/main" val="38290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Die richtige Bilderauswahl!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a:stretch>
            <a:fillRect/>
          </a:stretch>
        </p:blipFill>
        <p:spPr>
          <a:xfrm>
            <a:off x="3327989" y="1111437"/>
            <a:ext cx="5536021" cy="5061106"/>
          </a:xfrm>
          <a:prstGeom prst="rect">
            <a:avLst/>
          </a:prstGeom>
        </p:spPr>
      </p:pic>
    </p:spTree>
    <p:extLst>
      <p:ext uri="{BB962C8B-B14F-4D97-AF65-F5344CB8AC3E}">
        <p14:creationId xmlns:p14="http://schemas.microsoft.com/office/powerpoint/2010/main" val="219143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Die richtige Bilderauswahl!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565864" y="2025413"/>
            <a:ext cx="10561315" cy="2308324"/>
          </a:xfrm>
          <a:prstGeom prst="rect">
            <a:avLst/>
          </a:prstGeom>
          <a:noFill/>
        </p:spPr>
        <p:txBody>
          <a:bodyPr wrap="square" rtlCol="0">
            <a:spAutoFit/>
          </a:bodyPr>
          <a:lstStyle/>
          <a:p>
            <a:pPr marL="571500" indent="-571500">
              <a:buFont typeface="Arial" panose="020B0604020202020204" pitchFamily="34" charset="0"/>
              <a:buChar char="•"/>
            </a:pPr>
            <a:r>
              <a:rPr lang="de-DE" sz="3600" dirty="0"/>
              <a:t>Vielfalt</a:t>
            </a:r>
          </a:p>
          <a:p>
            <a:pPr marL="1028700" lvl="1" indent="-571500">
              <a:buFont typeface="Arial" panose="020B0604020202020204" pitchFamily="34" charset="0"/>
              <a:buChar char="•"/>
            </a:pPr>
            <a:r>
              <a:rPr lang="de-DE" sz="3600" dirty="0"/>
              <a:t>Pixelio.de: 100.000</a:t>
            </a:r>
          </a:p>
          <a:p>
            <a:pPr marL="1028700" lvl="1" indent="-571500">
              <a:buFont typeface="Arial" panose="020B0604020202020204" pitchFamily="34" charset="0"/>
              <a:buChar char="•"/>
            </a:pPr>
            <a:r>
              <a:rPr lang="de-DE" sz="3600" dirty="0"/>
              <a:t>Fotolia.de: 74.000.000</a:t>
            </a:r>
          </a:p>
          <a:p>
            <a:pPr marL="1028700" lvl="1" indent="-571500">
              <a:buFont typeface="Arial" panose="020B0604020202020204" pitchFamily="34" charset="0"/>
              <a:buChar char="•"/>
            </a:pPr>
            <a:r>
              <a:rPr lang="de-DE" sz="3600" dirty="0"/>
              <a:t>Shutterstock.com: 125.000.000</a:t>
            </a:r>
          </a:p>
        </p:txBody>
      </p:sp>
    </p:spTree>
    <p:extLst>
      <p:ext uri="{BB962C8B-B14F-4D97-AF65-F5344CB8AC3E}">
        <p14:creationId xmlns:p14="http://schemas.microsoft.com/office/powerpoint/2010/main" val="17923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8459383" cy="923330"/>
          </a:xfrm>
          <a:prstGeom prst="rect">
            <a:avLst/>
          </a:prstGeom>
          <a:noFill/>
        </p:spPr>
        <p:txBody>
          <a:bodyPr wrap="square" rtlCol="0">
            <a:spAutoFit/>
          </a:bodyPr>
          <a:lstStyle/>
          <a:p>
            <a:r>
              <a:rPr lang="de-DE" sz="5400" dirty="0"/>
              <a:t>Die richtige Bilderauswahl!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565864" y="1748414"/>
            <a:ext cx="10561315" cy="2862322"/>
          </a:xfrm>
          <a:prstGeom prst="rect">
            <a:avLst/>
          </a:prstGeom>
          <a:noFill/>
        </p:spPr>
        <p:txBody>
          <a:bodyPr wrap="square" rtlCol="0">
            <a:spAutoFit/>
          </a:bodyPr>
          <a:lstStyle/>
          <a:p>
            <a:pPr marL="571500" indent="-571500">
              <a:buFont typeface="Arial" panose="020B0604020202020204" pitchFamily="34" charset="0"/>
              <a:buChar char="•"/>
            </a:pPr>
            <a:r>
              <a:rPr lang="de-DE" sz="3600" dirty="0"/>
              <a:t>Nicht vergessen:</a:t>
            </a:r>
          </a:p>
          <a:p>
            <a:pPr marL="1028700" lvl="1" indent="-571500">
              <a:buFont typeface="Arial" panose="020B0604020202020204" pitchFamily="34" charset="0"/>
              <a:buChar char="•"/>
            </a:pPr>
            <a:r>
              <a:rPr lang="de-DE" sz="3600" dirty="0"/>
              <a:t>ALT-TAG</a:t>
            </a:r>
          </a:p>
          <a:p>
            <a:pPr marL="1028700" lvl="1" indent="-571500">
              <a:buFont typeface="Arial" panose="020B0604020202020204" pitchFamily="34" charset="0"/>
              <a:buChar char="•"/>
            </a:pPr>
            <a:r>
              <a:rPr lang="de-DE" sz="3600" dirty="0"/>
              <a:t>TITLE-TAG</a:t>
            </a:r>
          </a:p>
          <a:p>
            <a:pPr marL="1028700" lvl="1" indent="-571500">
              <a:buFont typeface="Arial" panose="020B0604020202020204" pitchFamily="34" charset="0"/>
              <a:buChar char="•"/>
            </a:pPr>
            <a:r>
              <a:rPr lang="de-DE" sz="3600" dirty="0"/>
              <a:t>Bildunterschrift</a:t>
            </a:r>
          </a:p>
          <a:p>
            <a:pPr marL="1028700" lvl="1" indent="-571500">
              <a:buFont typeface="Arial" panose="020B0604020202020204" pitchFamily="34" charset="0"/>
              <a:buChar char="•"/>
            </a:pPr>
            <a:r>
              <a:rPr lang="de-DE" sz="3600" dirty="0"/>
              <a:t>Bildquelle</a:t>
            </a:r>
          </a:p>
        </p:txBody>
      </p:sp>
    </p:spTree>
    <p:extLst>
      <p:ext uri="{BB962C8B-B14F-4D97-AF65-F5344CB8AC3E}">
        <p14:creationId xmlns:p14="http://schemas.microsoft.com/office/powerpoint/2010/main" val="29519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1B21"/>
        </a:solidFill>
        <a:effectLst/>
      </p:bgPr>
    </p:bg>
    <p:spTree>
      <p:nvGrpSpPr>
        <p:cNvPr id="1" name=""/>
        <p:cNvGrpSpPr/>
        <p:nvPr/>
      </p:nvGrpSpPr>
      <p:grpSpPr>
        <a:xfrm>
          <a:off x="0" y="0"/>
          <a:ext cx="0" cy="0"/>
          <a:chOff x="0" y="0"/>
          <a:chExt cx="0" cy="0"/>
        </a:xfrm>
      </p:grpSpPr>
      <p:sp>
        <p:nvSpPr>
          <p:cNvPr id="2" name="Textfeld 1"/>
          <p:cNvSpPr txBox="1"/>
          <p:nvPr/>
        </p:nvSpPr>
        <p:spPr>
          <a:xfrm>
            <a:off x="654095" y="2778591"/>
            <a:ext cx="6322979" cy="923330"/>
          </a:xfrm>
          <a:prstGeom prst="rect">
            <a:avLst/>
          </a:prstGeom>
          <a:noFill/>
        </p:spPr>
        <p:txBody>
          <a:bodyPr wrap="square" rtlCol="0">
            <a:spAutoFit/>
          </a:bodyPr>
          <a:lstStyle/>
          <a:p>
            <a:r>
              <a:rPr lang="de-DE" sz="5400" dirty="0">
                <a:solidFill>
                  <a:srgbClr val="D9E3ED"/>
                </a:solidFill>
              </a:rPr>
              <a:t>Fahrplan</a:t>
            </a:r>
            <a:endParaRPr lang="de-DE" dirty="0">
              <a:solidFill>
                <a:srgbClr val="D9E3ED"/>
              </a:solidFill>
            </a:endParaRPr>
          </a:p>
        </p:txBody>
      </p:sp>
    </p:spTree>
    <p:extLst>
      <p:ext uri="{BB962C8B-B14F-4D97-AF65-F5344CB8AC3E}">
        <p14:creationId xmlns:p14="http://schemas.microsoft.com/office/powerpoint/2010/main" val="49681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662255" cy="923330"/>
          </a:xfrm>
          <a:prstGeom prst="rect">
            <a:avLst/>
          </a:prstGeom>
          <a:noFill/>
        </p:spPr>
        <p:txBody>
          <a:bodyPr wrap="square" rtlCol="0">
            <a:spAutoFit/>
          </a:bodyPr>
          <a:lstStyle/>
          <a:p>
            <a:r>
              <a:rPr lang="de-DE" sz="5400" dirty="0"/>
              <a:t>Den Artikel richtig formatieren!</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4" y="1748414"/>
            <a:ext cx="10561315" cy="3416320"/>
          </a:xfrm>
          <a:prstGeom prst="rect">
            <a:avLst/>
          </a:prstGeom>
          <a:noFill/>
        </p:spPr>
        <p:txBody>
          <a:bodyPr wrap="square" rtlCol="0">
            <a:spAutoFit/>
          </a:bodyPr>
          <a:lstStyle/>
          <a:p>
            <a:pPr marL="571500" indent="-571500">
              <a:buFont typeface="Arial" panose="020B0604020202020204" pitchFamily="34" charset="0"/>
              <a:buChar char="•"/>
            </a:pPr>
            <a:r>
              <a:rPr lang="de-DE" sz="3600" dirty="0"/>
              <a:t>Hilfsmittel:</a:t>
            </a:r>
          </a:p>
          <a:p>
            <a:pPr marL="1028700" lvl="1" indent="-571500">
              <a:buFont typeface="Arial" panose="020B0604020202020204" pitchFamily="34" charset="0"/>
              <a:buChar char="•"/>
            </a:pPr>
            <a:r>
              <a:rPr lang="de-DE" sz="3600" dirty="0"/>
              <a:t>Tabellen</a:t>
            </a:r>
          </a:p>
          <a:p>
            <a:pPr marL="1028700" lvl="1" indent="-571500">
              <a:buFont typeface="Arial" panose="020B0604020202020204" pitchFamily="34" charset="0"/>
              <a:buChar char="•"/>
            </a:pPr>
            <a:r>
              <a:rPr lang="de-DE" sz="3600" dirty="0"/>
              <a:t>Bullet-Points (Stichpunkte)</a:t>
            </a:r>
          </a:p>
          <a:p>
            <a:pPr marL="1028700" lvl="1" indent="-571500">
              <a:buFont typeface="Arial" panose="020B0604020202020204" pitchFamily="34" charset="0"/>
              <a:buChar char="•"/>
            </a:pPr>
            <a:r>
              <a:rPr lang="de-DE" sz="3600" dirty="0"/>
              <a:t>Aufzählungen</a:t>
            </a:r>
          </a:p>
          <a:p>
            <a:pPr marL="1028700" lvl="1" indent="-571500">
              <a:buFont typeface="Arial" panose="020B0604020202020204" pitchFamily="34" charset="0"/>
              <a:buChar char="•"/>
            </a:pPr>
            <a:r>
              <a:rPr lang="de-DE" sz="3600" dirty="0"/>
              <a:t>Zwischenüberschriften</a:t>
            </a:r>
          </a:p>
          <a:p>
            <a:pPr marL="1028700" lvl="1" indent="-571500">
              <a:buFont typeface="Arial" panose="020B0604020202020204" pitchFamily="34" charset="0"/>
              <a:buChar char="•"/>
            </a:pPr>
            <a:r>
              <a:rPr lang="de-DE" sz="3600" dirty="0"/>
              <a:t>Zitate</a:t>
            </a:r>
          </a:p>
        </p:txBody>
      </p:sp>
    </p:spTree>
    <p:extLst>
      <p:ext uri="{BB962C8B-B14F-4D97-AF65-F5344CB8AC3E}">
        <p14:creationId xmlns:p14="http://schemas.microsoft.com/office/powerpoint/2010/main" val="10742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662255" cy="923330"/>
          </a:xfrm>
          <a:prstGeom prst="rect">
            <a:avLst/>
          </a:prstGeom>
          <a:noFill/>
        </p:spPr>
        <p:txBody>
          <a:bodyPr wrap="square" rtlCol="0">
            <a:spAutoFit/>
          </a:bodyPr>
          <a:lstStyle/>
          <a:p>
            <a:r>
              <a:rPr lang="de-DE" sz="5400" dirty="0"/>
              <a:t>Weitere Medien in einem Artikel?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4" y="2025413"/>
            <a:ext cx="10561315" cy="2308324"/>
          </a:xfrm>
          <a:prstGeom prst="rect">
            <a:avLst/>
          </a:prstGeom>
          <a:noFill/>
        </p:spPr>
        <p:txBody>
          <a:bodyPr wrap="square" rtlCol="0">
            <a:spAutoFit/>
          </a:bodyPr>
          <a:lstStyle/>
          <a:p>
            <a:pPr marL="571500" indent="-571500">
              <a:buFont typeface="Arial" panose="020B0604020202020204" pitchFamily="34" charset="0"/>
              <a:buChar char="•"/>
            </a:pPr>
            <a:r>
              <a:rPr lang="de-DE" sz="3600" dirty="0"/>
              <a:t>Statistiken</a:t>
            </a:r>
          </a:p>
          <a:p>
            <a:pPr marL="571500" indent="-571500">
              <a:buFont typeface="Arial" panose="020B0604020202020204" pitchFamily="34" charset="0"/>
              <a:buChar char="•"/>
            </a:pPr>
            <a:r>
              <a:rPr lang="de-DE" sz="3600" dirty="0"/>
              <a:t>Infografiken</a:t>
            </a:r>
          </a:p>
          <a:p>
            <a:pPr marL="571500" indent="-571500">
              <a:buFont typeface="Arial" panose="020B0604020202020204" pitchFamily="34" charset="0"/>
              <a:buChar char="•"/>
            </a:pPr>
            <a:r>
              <a:rPr lang="de-DE" sz="3600" dirty="0"/>
              <a:t>Videos (Fremde)</a:t>
            </a:r>
          </a:p>
          <a:p>
            <a:pPr marL="571500" indent="-571500">
              <a:buFont typeface="Arial" panose="020B0604020202020204" pitchFamily="34" charset="0"/>
              <a:buChar char="•"/>
            </a:pPr>
            <a:r>
              <a:rPr lang="de-DE" sz="3600" dirty="0"/>
              <a:t>Videos (Eigene)</a:t>
            </a:r>
          </a:p>
        </p:txBody>
      </p:sp>
    </p:spTree>
    <p:extLst>
      <p:ext uri="{BB962C8B-B14F-4D97-AF65-F5344CB8AC3E}">
        <p14:creationId xmlns:p14="http://schemas.microsoft.com/office/powerpoint/2010/main" val="305229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662255" cy="923330"/>
          </a:xfrm>
          <a:prstGeom prst="rect">
            <a:avLst/>
          </a:prstGeom>
          <a:noFill/>
        </p:spPr>
        <p:txBody>
          <a:bodyPr wrap="square" rtlCol="0">
            <a:spAutoFit/>
          </a:bodyPr>
          <a:lstStyle/>
          <a:p>
            <a:r>
              <a:rPr lang="de-DE" sz="5400" dirty="0"/>
              <a:t>Weitere Medien in einem Artikel?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utoShape 2" descr="https://itler.net/wp-content/uploads/2014/03/Statista-Logo.p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p:cNvPicPr>
            <a:picLocks noChangeAspect="1"/>
          </p:cNvPicPr>
          <p:nvPr/>
        </p:nvPicPr>
        <p:blipFill>
          <a:blip r:embed="rId3"/>
          <a:stretch>
            <a:fillRect/>
          </a:stretch>
        </p:blipFill>
        <p:spPr>
          <a:xfrm>
            <a:off x="181118" y="1458987"/>
            <a:ext cx="5848350" cy="1504950"/>
          </a:xfrm>
          <a:prstGeom prst="rect">
            <a:avLst/>
          </a:prstGeom>
        </p:spPr>
      </p:pic>
      <p:pic>
        <p:nvPicPr>
          <p:cNvPr id="2052" name="Picture 4" descr="https://d3pl14o4ufnhvd.cloudfront.net/v2/uploads/edf629fa-0527-424c-b069-1fd2353acbb9/0236e8d72de0b3ebb73ede360491ae484e88b061_origin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468" y="1375158"/>
            <a:ext cx="5273268" cy="155039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a:blip r:embed="rId5"/>
          <a:stretch>
            <a:fillRect/>
          </a:stretch>
        </p:blipFill>
        <p:spPr>
          <a:xfrm>
            <a:off x="489284" y="3157954"/>
            <a:ext cx="5290535" cy="2230649"/>
          </a:xfrm>
          <a:prstGeom prst="rect">
            <a:avLst/>
          </a:prstGeom>
        </p:spPr>
      </p:pic>
      <p:pic>
        <p:nvPicPr>
          <p:cNvPr id="2054" name="Picture 6" descr="https://3.bp.blogspot.com/-nz-IIVRXKqs/VtRzminpYBI/AAAAAAAAAwA/140PsWyLQWo/s1600/powtoon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4595" y="3187445"/>
            <a:ext cx="5543013" cy="224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3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662255" cy="923330"/>
          </a:xfrm>
          <a:prstGeom prst="rect">
            <a:avLst/>
          </a:prstGeom>
          <a:noFill/>
        </p:spPr>
        <p:txBody>
          <a:bodyPr wrap="square" rtlCol="0">
            <a:spAutoFit/>
          </a:bodyPr>
          <a:lstStyle/>
          <a:p>
            <a:r>
              <a:rPr lang="de-DE" sz="5400" dirty="0"/>
              <a:t>Weitere Medien in einem Artikel?</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utoShape 2" descr="https://itler.net/wp-content/uploads/2014/03/Statista-Logo.pn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p:cNvPicPr>
            <a:picLocks noChangeAspect="1"/>
          </p:cNvPicPr>
          <p:nvPr/>
        </p:nvPicPr>
        <p:blipFill>
          <a:blip r:embed="rId3"/>
          <a:stretch>
            <a:fillRect/>
          </a:stretch>
        </p:blipFill>
        <p:spPr>
          <a:xfrm>
            <a:off x="304607" y="1261269"/>
            <a:ext cx="2857888" cy="4779818"/>
          </a:xfrm>
          <a:prstGeom prst="rect">
            <a:avLst/>
          </a:prstGeom>
        </p:spPr>
      </p:pic>
      <p:pic>
        <p:nvPicPr>
          <p:cNvPr id="10" name="Grafik 9"/>
          <p:cNvPicPr>
            <a:picLocks noChangeAspect="1"/>
          </p:cNvPicPr>
          <p:nvPr/>
        </p:nvPicPr>
        <p:blipFill>
          <a:blip r:embed="rId4"/>
          <a:stretch>
            <a:fillRect/>
          </a:stretch>
        </p:blipFill>
        <p:spPr>
          <a:xfrm>
            <a:off x="3368344" y="1261269"/>
            <a:ext cx="3665329" cy="4952776"/>
          </a:xfrm>
          <a:prstGeom prst="rect">
            <a:avLst/>
          </a:prstGeom>
        </p:spPr>
      </p:pic>
      <p:pic>
        <p:nvPicPr>
          <p:cNvPr id="12" name="Grafik 11"/>
          <p:cNvPicPr>
            <a:picLocks noChangeAspect="1"/>
          </p:cNvPicPr>
          <p:nvPr/>
        </p:nvPicPr>
        <p:blipFill>
          <a:blip r:embed="rId5"/>
          <a:stretch>
            <a:fillRect/>
          </a:stretch>
        </p:blipFill>
        <p:spPr>
          <a:xfrm>
            <a:off x="7162535" y="1261269"/>
            <a:ext cx="4722551" cy="4952776"/>
          </a:xfrm>
          <a:prstGeom prst="rect">
            <a:avLst/>
          </a:prstGeom>
        </p:spPr>
      </p:pic>
    </p:spTree>
    <p:extLst>
      <p:ext uri="{BB962C8B-B14F-4D97-AF65-F5344CB8AC3E}">
        <p14:creationId xmlns:p14="http://schemas.microsoft.com/office/powerpoint/2010/main" val="18636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10662255" cy="923330"/>
          </a:xfrm>
          <a:prstGeom prst="rect">
            <a:avLst/>
          </a:prstGeom>
          <a:noFill/>
        </p:spPr>
        <p:txBody>
          <a:bodyPr wrap="square" rtlCol="0">
            <a:spAutoFit/>
          </a:bodyPr>
          <a:lstStyle/>
          <a:p>
            <a:r>
              <a:rPr lang="de-DE" sz="5400" dirty="0"/>
              <a:t>Wie bereite ich mich nach?</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65868" y="2147558"/>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Lektorat</a:t>
            </a:r>
          </a:p>
        </p:txBody>
      </p:sp>
      <p:sp>
        <p:nvSpPr>
          <p:cNvPr id="9" name="Textfeld 8"/>
          <p:cNvSpPr txBox="1"/>
          <p:nvPr/>
        </p:nvSpPr>
        <p:spPr>
          <a:xfrm>
            <a:off x="565867" y="2727469"/>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Synonyme</a:t>
            </a:r>
          </a:p>
        </p:txBody>
      </p:sp>
      <p:sp>
        <p:nvSpPr>
          <p:cNvPr id="10" name="Textfeld 9"/>
          <p:cNvSpPr txBox="1"/>
          <p:nvPr/>
        </p:nvSpPr>
        <p:spPr>
          <a:xfrm>
            <a:off x="565867" y="3297370"/>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err="1"/>
              <a:t>WDFxIDF</a:t>
            </a:r>
            <a:endParaRPr lang="de-DE" sz="3600" dirty="0"/>
          </a:p>
        </p:txBody>
      </p:sp>
      <p:sp>
        <p:nvSpPr>
          <p:cNvPr id="11" name="Textfeld 10"/>
          <p:cNvSpPr txBox="1"/>
          <p:nvPr/>
        </p:nvSpPr>
        <p:spPr>
          <a:xfrm>
            <a:off x="565864" y="3883912"/>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Publizierte Inhalte pushen</a:t>
            </a:r>
          </a:p>
        </p:txBody>
      </p:sp>
    </p:spTree>
    <p:extLst>
      <p:ext uri="{BB962C8B-B14F-4D97-AF65-F5344CB8AC3E}">
        <p14:creationId xmlns:p14="http://schemas.microsoft.com/office/powerpoint/2010/main" val="10348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1B21"/>
        </a:solidFill>
        <a:effectLst/>
      </p:bgPr>
    </p:bg>
    <p:spTree>
      <p:nvGrpSpPr>
        <p:cNvPr id="1" name=""/>
        <p:cNvGrpSpPr/>
        <p:nvPr/>
      </p:nvGrpSpPr>
      <p:grpSpPr>
        <a:xfrm>
          <a:off x="0" y="0"/>
          <a:ext cx="0" cy="0"/>
          <a:chOff x="0" y="0"/>
          <a:chExt cx="0" cy="0"/>
        </a:xfrm>
      </p:grpSpPr>
      <p:sp>
        <p:nvSpPr>
          <p:cNvPr id="2" name="Textfeld 1"/>
          <p:cNvSpPr txBox="1"/>
          <p:nvPr/>
        </p:nvSpPr>
        <p:spPr>
          <a:xfrm>
            <a:off x="654095" y="2778591"/>
            <a:ext cx="6322979" cy="923330"/>
          </a:xfrm>
          <a:prstGeom prst="rect">
            <a:avLst/>
          </a:prstGeom>
          <a:noFill/>
        </p:spPr>
        <p:txBody>
          <a:bodyPr wrap="square" rtlCol="0">
            <a:spAutoFit/>
          </a:bodyPr>
          <a:lstStyle/>
          <a:p>
            <a:r>
              <a:rPr lang="de-DE" sz="5400" dirty="0">
                <a:solidFill>
                  <a:srgbClr val="D9E3ED"/>
                </a:solidFill>
              </a:rPr>
              <a:t>Auswertung</a:t>
            </a:r>
            <a:endParaRPr lang="de-DE" dirty="0">
              <a:solidFill>
                <a:srgbClr val="D9E3ED"/>
              </a:solidFill>
            </a:endParaRPr>
          </a:p>
        </p:txBody>
      </p:sp>
    </p:spTree>
    <p:extLst>
      <p:ext uri="{BB962C8B-B14F-4D97-AF65-F5344CB8AC3E}">
        <p14:creationId xmlns:p14="http://schemas.microsoft.com/office/powerpoint/2010/main" val="4205506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Auswertung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067692" y="1431024"/>
            <a:ext cx="5068889" cy="4731136"/>
          </a:xfrm>
          <a:prstGeom prst="rect">
            <a:avLst/>
          </a:prstGeom>
          <a:solidFill>
            <a:srgbClr val="D9E3ED"/>
          </a:solidFill>
          <a:ln>
            <a:solidFill>
              <a:srgbClr val="D9E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7117927" y="1431024"/>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err="1"/>
              <a:t>Wortzahl</a:t>
            </a:r>
            <a:r>
              <a:rPr lang="de-DE" sz="2800" dirty="0"/>
              <a:t>:	407</a:t>
            </a:r>
          </a:p>
        </p:txBody>
      </p:sp>
      <p:sp>
        <p:nvSpPr>
          <p:cNvPr id="11" name="Textfeld 10"/>
          <p:cNvSpPr txBox="1"/>
          <p:nvPr/>
        </p:nvSpPr>
        <p:spPr>
          <a:xfrm>
            <a:off x="7117926" y="1790695"/>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Anker: 		</a:t>
            </a:r>
            <a:r>
              <a:rPr lang="de-DE" sz="2800" dirty="0" err="1"/>
              <a:t>Compound</a:t>
            </a:r>
            <a:endParaRPr lang="de-DE" sz="2800" dirty="0"/>
          </a:p>
        </p:txBody>
      </p:sp>
      <p:sp>
        <p:nvSpPr>
          <p:cNvPr id="12" name="Textfeld 11"/>
          <p:cNvSpPr txBox="1"/>
          <p:nvPr/>
        </p:nvSpPr>
        <p:spPr>
          <a:xfrm>
            <a:off x="7117926" y="2150136"/>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Trustlinks:  	1 (Zeit.de)</a:t>
            </a:r>
          </a:p>
        </p:txBody>
      </p:sp>
      <p:sp>
        <p:nvSpPr>
          <p:cNvPr id="13" name="Textfeld 12"/>
          <p:cNvSpPr txBox="1"/>
          <p:nvPr/>
        </p:nvSpPr>
        <p:spPr>
          <a:xfrm>
            <a:off x="7117926" y="2501871"/>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Interne Links: 	0</a:t>
            </a:r>
          </a:p>
        </p:txBody>
      </p:sp>
      <p:sp>
        <p:nvSpPr>
          <p:cNvPr id="14" name="Textfeld 13"/>
          <p:cNvSpPr txBox="1"/>
          <p:nvPr/>
        </p:nvSpPr>
        <p:spPr>
          <a:xfrm>
            <a:off x="7117925" y="2861312"/>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Tabellen:	0</a:t>
            </a:r>
          </a:p>
        </p:txBody>
      </p:sp>
      <p:sp>
        <p:nvSpPr>
          <p:cNvPr id="15" name="Textfeld 14"/>
          <p:cNvSpPr txBox="1"/>
          <p:nvPr/>
        </p:nvSpPr>
        <p:spPr>
          <a:xfrm>
            <a:off x="7117925" y="3223057"/>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Bullet-Points: 	4</a:t>
            </a:r>
          </a:p>
        </p:txBody>
      </p:sp>
      <p:sp>
        <p:nvSpPr>
          <p:cNvPr id="16" name="Textfeld 15"/>
          <p:cNvSpPr txBox="1"/>
          <p:nvPr/>
        </p:nvSpPr>
        <p:spPr>
          <a:xfrm>
            <a:off x="7117923" y="3587567"/>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Aufzählungen: 	0</a:t>
            </a:r>
          </a:p>
        </p:txBody>
      </p:sp>
      <p:sp>
        <p:nvSpPr>
          <p:cNvPr id="17" name="Textfeld 16"/>
          <p:cNvSpPr txBox="1"/>
          <p:nvPr/>
        </p:nvSpPr>
        <p:spPr>
          <a:xfrm>
            <a:off x="7117923" y="3949456"/>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Zwischenüberschriften: 2</a:t>
            </a:r>
          </a:p>
        </p:txBody>
      </p:sp>
      <p:sp>
        <p:nvSpPr>
          <p:cNvPr id="18" name="Textfeld 17"/>
          <p:cNvSpPr txBox="1"/>
          <p:nvPr/>
        </p:nvSpPr>
        <p:spPr>
          <a:xfrm>
            <a:off x="7117923" y="4291600"/>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Statistiken: 	0</a:t>
            </a:r>
          </a:p>
        </p:txBody>
      </p:sp>
      <p:sp>
        <p:nvSpPr>
          <p:cNvPr id="19" name="Textfeld 18"/>
          <p:cNvSpPr txBox="1"/>
          <p:nvPr/>
        </p:nvSpPr>
        <p:spPr>
          <a:xfrm>
            <a:off x="7117922" y="4637502"/>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Infografiken: 	0</a:t>
            </a:r>
          </a:p>
        </p:txBody>
      </p:sp>
      <p:sp>
        <p:nvSpPr>
          <p:cNvPr id="20" name="Textfeld 19"/>
          <p:cNvSpPr txBox="1"/>
          <p:nvPr/>
        </p:nvSpPr>
        <p:spPr>
          <a:xfrm>
            <a:off x="7117922" y="4951837"/>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Videos:		0</a:t>
            </a:r>
          </a:p>
        </p:txBody>
      </p:sp>
      <p:sp>
        <p:nvSpPr>
          <p:cNvPr id="21" name="Textfeld 20"/>
          <p:cNvSpPr txBox="1"/>
          <p:nvPr/>
        </p:nvSpPr>
        <p:spPr>
          <a:xfrm>
            <a:off x="7117922" y="5288674"/>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Zitate: 		0</a:t>
            </a:r>
          </a:p>
        </p:txBody>
      </p:sp>
      <p:sp>
        <p:nvSpPr>
          <p:cNvPr id="22" name="Textfeld 21"/>
          <p:cNvSpPr txBox="1"/>
          <p:nvPr/>
        </p:nvSpPr>
        <p:spPr>
          <a:xfrm>
            <a:off x="7117922" y="5641210"/>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Bilder: 		0</a:t>
            </a:r>
          </a:p>
        </p:txBody>
      </p:sp>
    </p:spTree>
    <p:extLst>
      <p:ext uri="{BB962C8B-B14F-4D97-AF65-F5344CB8AC3E}">
        <p14:creationId xmlns:p14="http://schemas.microsoft.com/office/powerpoint/2010/main" val="20728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Auswertung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65864" y="1388307"/>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err="1"/>
              <a:t>Wortzahl</a:t>
            </a:r>
            <a:r>
              <a:rPr lang="de-DE" sz="2800" dirty="0"/>
              <a:t>:	1197</a:t>
            </a:r>
          </a:p>
        </p:txBody>
      </p:sp>
      <p:sp>
        <p:nvSpPr>
          <p:cNvPr id="11" name="Textfeld 10"/>
          <p:cNvSpPr txBox="1"/>
          <p:nvPr/>
        </p:nvSpPr>
        <p:spPr>
          <a:xfrm>
            <a:off x="565868" y="1765643"/>
            <a:ext cx="11575668" cy="461665"/>
          </a:xfrm>
          <a:prstGeom prst="rect">
            <a:avLst/>
          </a:prstGeom>
          <a:noFill/>
        </p:spPr>
        <p:txBody>
          <a:bodyPr wrap="square" rtlCol="0">
            <a:spAutoFit/>
          </a:bodyPr>
          <a:lstStyle/>
          <a:p>
            <a:pPr marL="571500" indent="-571500">
              <a:buFont typeface="Arial" panose="020B0604020202020204" pitchFamily="34" charset="0"/>
              <a:buChar char="•"/>
            </a:pPr>
            <a:r>
              <a:rPr lang="de-DE" sz="2400" dirty="0"/>
              <a:t>Anker: 		3xWortphrase; 2xBrand; 1xImage; 1xURL; 1xCompound; 2xKeyword</a:t>
            </a:r>
          </a:p>
        </p:txBody>
      </p:sp>
      <p:sp>
        <p:nvSpPr>
          <p:cNvPr id="12" name="Textfeld 11"/>
          <p:cNvSpPr txBox="1"/>
          <p:nvPr/>
        </p:nvSpPr>
        <p:spPr>
          <a:xfrm>
            <a:off x="565868" y="2125084"/>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Trustlinks:  	4</a:t>
            </a:r>
          </a:p>
        </p:txBody>
      </p:sp>
      <p:sp>
        <p:nvSpPr>
          <p:cNvPr id="13" name="Textfeld 12"/>
          <p:cNvSpPr txBox="1"/>
          <p:nvPr/>
        </p:nvSpPr>
        <p:spPr>
          <a:xfrm>
            <a:off x="565868" y="2476819"/>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Interne Links: 	3</a:t>
            </a:r>
          </a:p>
        </p:txBody>
      </p:sp>
      <p:sp>
        <p:nvSpPr>
          <p:cNvPr id="14" name="Textfeld 13"/>
          <p:cNvSpPr txBox="1"/>
          <p:nvPr/>
        </p:nvSpPr>
        <p:spPr>
          <a:xfrm>
            <a:off x="565867" y="2836260"/>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Tabellen:	1</a:t>
            </a:r>
          </a:p>
        </p:txBody>
      </p:sp>
      <p:sp>
        <p:nvSpPr>
          <p:cNvPr id="15" name="Textfeld 14"/>
          <p:cNvSpPr txBox="1"/>
          <p:nvPr/>
        </p:nvSpPr>
        <p:spPr>
          <a:xfrm>
            <a:off x="565867" y="3198005"/>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Bullet-Points: 	8</a:t>
            </a:r>
          </a:p>
        </p:txBody>
      </p:sp>
      <p:sp>
        <p:nvSpPr>
          <p:cNvPr id="16" name="Textfeld 15"/>
          <p:cNvSpPr txBox="1"/>
          <p:nvPr/>
        </p:nvSpPr>
        <p:spPr>
          <a:xfrm>
            <a:off x="565865" y="3562515"/>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Aufzählungen: 	1</a:t>
            </a:r>
          </a:p>
        </p:txBody>
      </p:sp>
      <p:sp>
        <p:nvSpPr>
          <p:cNvPr id="17" name="Textfeld 16"/>
          <p:cNvSpPr txBox="1"/>
          <p:nvPr/>
        </p:nvSpPr>
        <p:spPr>
          <a:xfrm>
            <a:off x="565865" y="3924404"/>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Zwischenüberschriften: 5</a:t>
            </a:r>
          </a:p>
        </p:txBody>
      </p:sp>
      <p:sp>
        <p:nvSpPr>
          <p:cNvPr id="18" name="Textfeld 17"/>
          <p:cNvSpPr txBox="1"/>
          <p:nvPr/>
        </p:nvSpPr>
        <p:spPr>
          <a:xfrm>
            <a:off x="565865" y="4266548"/>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Statistiken: 	1</a:t>
            </a:r>
          </a:p>
        </p:txBody>
      </p:sp>
      <p:sp>
        <p:nvSpPr>
          <p:cNvPr id="19" name="Textfeld 18"/>
          <p:cNvSpPr txBox="1"/>
          <p:nvPr/>
        </p:nvSpPr>
        <p:spPr>
          <a:xfrm>
            <a:off x="565864" y="4612450"/>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Infografiken: 	1</a:t>
            </a:r>
          </a:p>
        </p:txBody>
      </p:sp>
      <p:sp>
        <p:nvSpPr>
          <p:cNvPr id="20" name="Textfeld 19"/>
          <p:cNvSpPr txBox="1"/>
          <p:nvPr/>
        </p:nvSpPr>
        <p:spPr>
          <a:xfrm>
            <a:off x="565864" y="4926785"/>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Videos:		1</a:t>
            </a:r>
          </a:p>
        </p:txBody>
      </p:sp>
      <p:sp>
        <p:nvSpPr>
          <p:cNvPr id="21" name="Textfeld 20"/>
          <p:cNvSpPr txBox="1"/>
          <p:nvPr/>
        </p:nvSpPr>
        <p:spPr>
          <a:xfrm>
            <a:off x="565864" y="5263622"/>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Zitate: 		1</a:t>
            </a:r>
          </a:p>
        </p:txBody>
      </p:sp>
      <p:sp>
        <p:nvSpPr>
          <p:cNvPr id="22" name="Textfeld 21"/>
          <p:cNvSpPr txBox="1"/>
          <p:nvPr/>
        </p:nvSpPr>
        <p:spPr>
          <a:xfrm>
            <a:off x="565864" y="5597708"/>
            <a:ext cx="5018659" cy="523220"/>
          </a:xfrm>
          <a:prstGeom prst="rect">
            <a:avLst/>
          </a:prstGeom>
          <a:noFill/>
        </p:spPr>
        <p:txBody>
          <a:bodyPr wrap="square" rtlCol="0">
            <a:spAutoFit/>
          </a:bodyPr>
          <a:lstStyle/>
          <a:p>
            <a:pPr marL="571500" indent="-571500">
              <a:buFont typeface="Arial" panose="020B0604020202020204" pitchFamily="34" charset="0"/>
              <a:buChar char="•"/>
            </a:pPr>
            <a:r>
              <a:rPr lang="de-DE" sz="2800" dirty="0"/>
              <a:t>Bilder: 		3</a:t>
            </a:r>
          </a:p>
        </p:txBody>
      </p:sp>
    </p:spTree>
    <p:extLst>
      <p:ext uri="{BB962C8B-B14F-4D97-AF65-F5344CB8AC3E}">
        <p14:creationId xmlns:p14="http://schemas.microsoft.com/office/powerpoint/2010/main" val="8342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Auswertung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565868" y="2147558"/>
            <a:ext cx="10561315" cy="646331"/>
          </a:xfrm>
          <a:prstGeom prst="rect">
            <a:avLst/>
          </a:prstGeom>
          <a:noFill/>
        </p:spPr>
        <p:txBody>
          <a:bodyPr wrap="square" rtlCol="0">
            <a:spAutoFit/>
          </a:bodyPr>
          <a:lstStyle/>
          <a:p>
            <a:pPr marL="571500" indent="-571500">
              <a:buFont typeface="Arial" panose="020B0604020202020204" pitchFamily="34" charset="0"/>
              <a:buChar char="•"/>
            </a:pPr>
            <a:r>
              <a:rPr lang="de-DE" sz="3600" dirty="0"/>
              <a:t>Qualität kommt von Qual</a:t>
            </a:r>
          </a:p>
        </p:txBody>
      </p:sp>
      <p:sp>
        <p:nvSpPr>
          <p:cNvPr id="23" name="Textfeld 22"/>
          <p:cNvSpPr txBox="1"/>
          <p:nvPr/>
        </p:nvSpPr>
        <p:spPr>
          <a:xfrm>
            <a:off x="565868" y="2856410"/>
            <a:ext cx="10561315" cy="1200329"/>
          </a:xfrm>
          <a:prstGeom prst="rect">
            <a:avLst/>
          </a:prstGeom>
          <a:noFill/>
        </p:spPr>
        <p:txBody>
          <a:bodyPr wrap="square" rtlCol="0">
            <a:spAutoFit/>
          </a:bodyPr>
          <a:lstStyle/>
          <a:p>
            <a:pPr marL="571500" indent="-571500">
              <a:buFont typeface="Arial" panose="020B0604020202020204" pitchFamily="34" charset="0"/>
              <a:buChar char="•"/>
            </a:pPr>
            <a:r>
              <a:rPr lang="de-DE" sz="3600" dirty="0"/>
              <a:t>Verhältnis der Kosten zwischen Link und Text muss stimmen.</a:t>
            </a:r>
          </a:p>
        </p:txBody>
      </p:sp>
    </p:spTree>
    <p:extLst>
      <p:ext uri="{BB962C8B-B14F-4D97-AF65-F5344CB8AC3E}">
        <p14:creationId xmlns:p14="http://schemas.microsoft.com/office/powerpoint/2010/main" val="209829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01B21"/>
        </a:solidFill>
        <a:effectLst/>
      </p:bgPr>
    </p:bg>
    <p:spTree>
      <p:nvGrpSpPr>
        <p:cNvPr id="1" name=""/>
        <p:cNvGrpSpPr/>
        <p:nvPr/>
      </p:nvGrpSpPr>
      <p:grpSpPr>
        <a:xfrm>
          <a:off x="0" y="0"/>
          <a:ext cx="0" cy="0"/>
          <a:chOff x="0" y="0"/>
          <a:chExt cx="0" cy="0"/>
        </a:xfrm>
      </p:grpSpPr>
      <p:sp>
        <p:nvSpPr>
          <p:cNvPr id="2" name="Textfeld 1"/>
          <p:cNvSpPr txBox="1"/>
          <p:nvPr/>
        </p:nvSpPr>
        <p:spPr>
          <a:xfrm>
            <a:off x="654095" y="2778591"/>
            <a:ext cx="6322979" cy="923330"/>
          </a:xfrm>
          <a:prstGeom prst="rect">
            <a:avLst/>
          </a:prstGeom>
          <a:noFill/>
        </p:spPr>
        <p:txBody>
          <a:bodyPr wrap="square" rtlCol="0">
            <a:spAutoFit/>
          </a:bodyPr>
          <a:lstStyle/>
          <a:p>
            <a:r>
              <a:rPr lang="de-DE" sz="5400" dirty="0">
                <a:solidFill>
                  <a:srgbClr val="D9E3ED"/>
                </a:solidFill>
              </a:rPr>
              <a:t>Fragen?</a:t>
            </a:r>
            <a:endParaRPr lang="de-DE" dirty="0">
              <a:solidFill>
                <a:srgbClr val="D9E3ED"/>
              </a:solidFill>
            </a:endParaRPr>
          </a:p>
        </p:txBody>
      </p:sp>
    </p:spTree>
    <p:extLst>
      <p:ext uri="{BB962C8B-B14F-4D97-AF65-F5344CB8AC3E}">
        <p14:creationId xmlns:p14="http://schemas.microsoft.com/office/powerpoint/2010/main" val="60413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Fahrplan</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65864" y="1168847"/>
            <a:ext cx="8906494" cy="5416868"/>
          </a:xfrm>
          <a:prstGeom prst="rect">
            <a:avLst/>
          </a:prstGeom>
          <a:noFill/>
        </p:spPr>
        <p:txBody>
          <a:bodyPr wrap="square" rtlCol="0">
            <a:spAutoFit/>
          </a:bodyPr>
          <a:lstStyle/>
          <a:p>
            <a:pPr marL="342900" indent="-342900">
              <a:buAutoNum type="arabicPeriod"/>
            </a:pPr>
            <a:r>
              <a:rPr lang="de-DE" sz="2800" dirty="0"/>
              <a:t>Einordnung</a:t>
            </a:r>
          </a:p>
          <a:p>
            <a:pPr marL="342900" indent="-342900">
              <a:buAutoNum type="arabicPeriod"/>
            </a:pPr>
            <a:r>
              <a:rPr lang="de-DE" sz="2800" dirty="0"/>
              <a:t>Grundsätzliches</a:t>
            </a:r>
          </a:p>
          <a:p>
            <a:pPr marL="342900" indent="-342900">
              <a:buAutoNum type="arabicPeriod"/>
            </a:pPr>
            <a:r>
              <a:rPr lang="de-DE" sz="2800" dirty="0"/>
              <a:t>Konkrete Tipps</a:t>
            </a:r>
          </a:p>
          <a:p>
            <a:pPr marL="800100" lvl="1" indent="-342900">
              <a:buAutoNum type="arabicPeriod"/>
            </a:pPr>
            <a:r>
              <a:rPr lang="de-DE" dirty="0"/>
              <a:t>Wie bereite ich mich vor?</a:t>
            </a:r>
          </a:p>
          <a:p>
            <a:pPr marL="800100" lvl="1" indent="-342900">
              <a:buAutoNum type="arabicPeriod"/>
            </a:pPr>
            <a:r>
              <a:rPr lang="de-DE" dirty="0"/>
              <a:t>Die Wahl der richtigen URL!</a:t>
            </a:r>
          </a:p>
          <a:p>
            <a:pPr marL="800100" lvl="1" indent="-342900">
              <a:buAutoNum type="arabicPeriod"/>
            </a:pPr>
            <a:r>
              <a:rPr lang="de-DE" dirty="0"/>
              <a:t>Die Wahl des richtigen Ankertextes!</a:t>
            </a:r>
          </a:p>
          <a:p>
            <a:pPr marL="800100" lvl="1" indent="-342900">
              <a:buAutoNum type="arabicPeriod"/>
            </a:pPr>
            <a:r>
              <a:rPr lang="de-DE" dirty="0"/>
              <a:t>Wie baue ich den Link vernünftig ein?</a:t>
            </a:r>
          </a:p>
          <a:p>
            <a:pPr marL="800100" lvl="1" indent="-342900">
              <a:buFontTx/>
              <a:buAutoNum type="arabicPeriod"/>
            </a:pPr>
            <a:r>
              <a:rPr lang="de-DE" dirty="0"/>
              <a:t>Die richtige </a:t>
            </a:r>
            <a:r>
              <a:rPr lang="de-DE" dirty="0" err="1"/>
              <a:t>Wortzahl</a:t>
            </a:r>
            <a:r>
              <a:rPr lang="de-DE" dirty="0"/>
              <a:t> finden!</a:t>
            </a:r>
          </a:p>
          <a:p>
            <a:pPr marL="800100" lvl="1" indent="-342900">
              <a:buFontTx/>
              <a:buAutoNum type="arabicPeriod"/>
            </a:pPr>
            <a:r>
              <a:rPr lang="de-DE" dirty="0"/>
              <a:t>Wo innerhalb des Artikels sollte der Link platziert werden?</a:t>
            </a:r>
          </a:p>
          <a:p>
            <a:pPr marL="800100" lvl="1" indent="-342900">
              <a:buAutoNum type="arabicPeriod"/>
            </a:pPr>
            <a:r>
              <a:rPr lang="de-DE" dirty="0"/>
              <a:t>Die Wahl der richtigen Trustlinks!</a:t>
            </a:r>
          </a:p>
          <a:p>
            <a:pPr marL="800100" lvl="1" indent="-342900">
              <a:buAutoNum type="arabicPeriod"/>
            </a:pPr>
            <a:r>
              <a:rPr lang="de-DE" dirty="0"/>
              <a:t>Interne Links nicht vergessen!</a:t>
            </a:r>
          </a:p>
          <a:p>
            <a:pPr marL="800100" lvl="1" indent="-342900">
              <a:buAutoNum type="arabicPeriod"/>
            </a:pPr>
            <a:r>
              <a:rPr lang="de-DE" dirty="0"/>
              <a:t>Die richtige Bilderauswahl!</a:t>
            </a:r>
          </a:p>
          <a:p>
            <a:pPr marL="800100" lvl="1" indent="-342900">
              <a:buAutoNum type="arabicPeriod"/>
            </a:pPr>
            <a:r>
              <a:rPr lang="de-DE" dirty="0"/>
              <a:t>Den Artikel richtig formatieren!</a:t>
            </a:r>
          </a:p>
          <a:p>
            <a:pPr marL="800100" lvl="1" indent="-342900">
              <a:buAutoNum type="arabicPeriod"/>
            </a:pPr>
            <a:r>
              <a:rPr lang="de-DE" dirty="0"/>
              <a:t>Weitere Medien in einem Artikel?</a:t>
            </a:r>
          </a:p>
          <a:p>
            <a:pPr marL="800100" lvl="1" indent="-342900">
              <a:buAutoNum type="arabicPeriod"/>
            </a:pPr>
            <a:r>
              <a:rPr lang="de-DE" dirty="0"/>
              <a:t>Wie bereite ich mich nach?</a:t>
            </a:r>
          </a:p>
          <a:p>
            <a:pPr marL="342900" indent="-342900">
              <a:buAutoNum type="arabicPeriod"/>
            </a:pPr>
            <a:r>
              <a:rPr lang="de-DE" sz="2800" dirty="0"/>
              <a:t>Auswertung</a:t>
            </a:r>
          </a:p>
          <a:p>
            <a:pPr marL="342900" indent="-342900">
              <a:buAutoNum type="arabicPeriod"/>
            </a:pPr>
            <a:endParaRPr lang="de-DE" dirty="0"/>
          </a:p>
        </p:txBody>
      </p:sp>
    </p:spTree>
    <p:extLst>
      <p:ext uri="{BB962C8B-B14F-4D97-AF65-F5344CB8AC3E}">
        <p14:creationId xmlns:p14="http://schemas.microsoft.com/office/powerpoint/2010/main" val="37640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1B21"/>
        </a:solidFill>
        <a:effectLst/>
      </p:bgPr>
    </p:bg>
    <p:spTree>
      <p:nvGrpSpPr>
        <p:cNvPr id="1" name=""/>
        <p:cNvGrpSpPr/>
        <p:nvPr/>
      </p:nvGrpSpPr>
      <p:grpSpPr>
        <a:xfrm>
          <a:off x="0" y="0"/>
          <a:ext cx="0" cy="0"/>
          <a:chOff x="0" y="0"/>
          <a:chExt cx="0" cy="0"/>
        </a:xfrm>
      </p:grpSpPr>
      <p:sp>
        <p:nvSpPr>
          <p:cNvPr id="2" name="Textfeld 1"/>
          <p:cNvSpPr txBox="1"/>
          <p:nvPr/>
        </p:nvSpPr>
        <p:spPr>
          <a:xfrm>
            <a:off x="654095" y="2778591"/>
            <a:ext cx="6322979" cy="923330"/>
          </a:xfrm>
          <a:prstGeom prst="rect">
            <a:avLst/>
          </a:prstGeom>
          <a:noFill/>
        </p:spPr>
        <p:txBody>
          <a:bodyPr wrap="square" rtlCol="0">
            <a:spAutoFit/>
          </a:bodyPr>
          <a:lstStyle/>
          <a:p>
            <a:r>
              <a:rPr lang="de-DE" sz="5400" dirty="0">
                <a:solidFill>
                  <a:srgbClr val="D9E3ED"/>
                </a:solidFill>
              </a:rPr>
              <a:t>Einordnung</a:t>
            </a:r>
            <a:endParaRPr lang="de-DE" dirty="0">
              <a:solidFill>
                <a:srgbClr val="D9E3ED"/>
              </a:solidFill>
            </a:endParaRPr>
          </a:p>
        </p:txBody>
      </p:sp>
    </p:spTree>
    <p:extLst>
      <p:ext uri="{BB962C8B-B14F-4D97-AF65-F5344CB8AC3E}">
        <p14:creationId xmlns:p14="http://schemas.microsoft.com/office/powerpoint/2010/main" val="286275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Einordnung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679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Einordnung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stretch>
            <a:fillRect/>
          </a:stretch>
        </p:blipFill>
        <p:spPr>
          <a:xfrm>
            <a:off x="1275417" y="1360822"/>
            <a:ext cx="9641165" cy="4562337"/>
          </a:xfrm>
          <a:prstGeom prst="rect">
            <a:avLst/>
          </a:prstGeom>
        </p:spPr>
      </p:pic>
    </p:spTree>
    <p:extLst>
      <p:ext uri="{BB962C8B-B14F-4D97-AF65-F5344CB8AC3E}">
        <p14:creationId xmlns:p14="http://schemas.microsoft.com/office/powerpoint/2010/main" val="87033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Einordnung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a:stretch>
            <a:fillRect/>
          </a:stretch>
        </p:blipFill>
        <p:spPr>
          <a:xfrm>
            <a:off x="3019302" y="1269735"/>
            <a:ext cx="6153395" cy="4888833"/>
          </a:xfrm>
          <a:prstGeom prst="rect">
            <a:avLst/>
          </a:prstGeom>
        </p:spPr>
      </p:pic>
    </p:spTree>
    <p:extLst>
      <p:ext uri="{BB962C8B-B14F-4D97-AF65-F5344CB8AC3E}">
        <p14:creationId xmlns:p14="http://schemas.microsoft.com/office/powerpoint/2010/main" val="240770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313432"/>
            <a:ext cx="12192000" cy="544568"/>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ichtungspfeil 1"/>
          <p:cNvSpPr/>
          <p:nvPr/>
        </p:nvSpPr>
        <p:spPr>
          <a:xfrm>
            <a:off x="0" y="344906"/>
            <a:ext cx="489284" cy="625642"/>
          </a:xfrm>
          <a:prstGeom prst="homePlate">
            <a:avLst/>
          </a:prstGeom>
          <a:solidFill>
            <a:srgbClr val="D9E3ED"/>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65864" y="196062"/>
            <a:ext cx="6322979" cy="923330"/>
          </a:xfrm>
          <a:prstGeom prst="rect">
            <a:avLst/>
          </a:prstGeom>
          <a:noFill/>
        </p:spPr>
        <p:txBody>
          <a:bodyPr wrap="square" rtlCol="0">
            <a:spAutoFit/>
          </a:bodyPr>
          <a:lstStyle/>
          <a:p>
            <a:r>
              <a:rPr lang="de-DE" sz="5400" dirty="0">
                <a:solidFill>
                  <a:srgbClr val="201B21"/>
                </a:solidFill>
              </a:rPr>
              <a:t>Einordnung</a:t>
            </a:r>
            <a:endParaRPr lang="de-DE" dirty="0">
              <a:solidFill>
                <a:srgbClr val="201B21"/>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13432"/>
            <a:ext cx="2735179" cy="544567"/>
          </a:xfrm>
          <a:prstGeom prst="rect">
            <a:avLst/>
          </a:prstGeom>
        </p:spPr>
      </p:pic>
      <p:sp>
        <p:nvSpPr>
          <p:cNvPr id="7" name="Rechteck 6"/>
          <p:cNvSpPr/>
          <p:nvPr/>
        </p:nvSpPr>
        <p:spPr>
          <a:xfrm>
            <a:off x="0" y="0"/>
            <a:ext cx="12192000" cy="45719"/>
          </a:xfrm>
          <a:prstGeom prst="rect">
            <a:avLst/>
          </a:prstGeom>
          <a:solidFill>
            <a:srgbClr val="201B21"/>
          </a:solidFill>
          <a:ln>
            <a:solidFill>
              <a:srgbClr val="201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a:stretch>
            <a:fillRect/>
          </a:stretch>
        </p:blipFill>
        <p:spPr>
          <a:xfrm>
            <a:off x="98257" y="2080115"/>
            <a:ext cx="11995486" cy="2028392"/>
          </a:xfrm>
          <a:prstGeom prst="rect">
            <a:avLst/>
          </a:prstGeom>
        </p:spPr>
      </p:pic>
    </p:spTree>
    <p:extLst>
      <p:ext uri="{BB962C8B-B14F-4D97-AF65-F5344CB8AC3E}">
        <p14:creationId xmlns:p14="http://schemas.microsoft.com/office/powerpoint/2010/main" val="3606144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Breitbild</PresentationFormat>
  <Paragraphs>162</Paragraphs>
  <Slides>39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39</vt:i4>
      </vt:variant>
    </vt:vector>
  </HeadingPairs>
  <TitlesOfParts>
    <vt:vector size="43"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Stefan Niesche</cp:lastModifiedBy>
  <cp:revision>1</cp:revision>
  <dcterms:modified xsi:type="dcterms:W3CDTF">2021-11-26T08:23:13Z</dcterms:modified>
</cp:coreProperties>
</file>